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2" r:id="rId2"/>
    <p:sldId id="257" r:id="rId3"/>
    <p:sldId id="262" r:id="rId4"/>
    <p:sldId id="273" r:id="rId5"/>
    <p:sldId id="274" r:id="rId6"/>
    <p:sldId id="258" r:id="rId7"/>
    <p:sldId id="259" r:id="rId8"/>
    <p:sldId id="275" r:id="rId9"/>
    <p:sldId id="261" r:id="rId10"/>
    <p:sldId id="276" r:id="rId11"/>
    <p:sldId id="263" r:id="rId12"/>
    <p:sldId id="267" r:id="rId13"/>
    <p:sldId id="264" r:id="rId14"/>
    <p:sldId id="265" r:id="rId15"/>
    <p:sldId id="268" r:id="rId16"/>
    <p:sldId id="269" r:id="rId17"/>
    <p:sldId id="270" r:id="rId18"/>
    <p:sldId id="271" r:id="rId19"/>
    <p:sldId id="266"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883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32729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68418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1867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5599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54482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89505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7967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056248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758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41416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95653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0627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9583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3164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4232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8084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github.com/Anushkarawat4/P-6-DEMON-SLAYER.gi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t="-128000" b="-128000"/>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5"/>
          <a:stretch>
            <a:fillRect/>
          </a:stretch>
        </p:blipFill>
        <p:spPr>
          <a:xfrm>
            <a:off x="0" y="0"/>
            <a:ext cx="14630400" cy="8229600"/>
          </a:xfrm>
          <a:prstGeom prst="rect">
            <a:avLst/>
          </a:prstGeom>
        </p:spPr>
      </p:pic>
      <p:sp>
        <p:nvSpPr>
          <p:cNvPr id="6" name="Text 2"/>
          <p:cNvSpPr/>
          <p:nvPr/>
        </p:nvSpPr>
        <p:spPr>
          <a:xfrm>
            <a:off x="5133731" y="2531327"/>
            <a:ext cx="4362937" cy="1114900"/>
          </a:xfrm>
          <a:prstGeom prst="rect">
            <a:avLst/>
          </a:prstGeom>
          <a:noFill/>
          <a:ln/>
        </p:spPr>
        <p:txBody>
          <a:bodyPr wrap="none" rtlCol="0" anchor="t"/>
          <a:lstStyle/>
          <a:p>
            <a:pPr marL="0" indent="0" algn="ctr">
              <a:lnSpc>
                <a:spcPts val="6494"/>
              </a:lnSpc>
              <a:buNone/>
            </a:pPr>
            <a:r>
              <a:rPr lang="en-US" sz="6000" b="1" kern="0" spc="-156" dirty="0">
                <a:solidFill>
                  <a:srgbClr val="A680FF"/>
                </a:solidFill>
                <a:latin typeface="Engravers MT" panose="02090707080505020304" pitchFamily="18" charset="0"/>
                <a:ea typeface="p22-mackinac-pro" pitchFamily="34" charset="-122"/>
                <a:cs typeface="p22-mackinac-pro" pitchFamily="34" charset="-120"/>
              </a:rPr>
              <a:t>CAPSTONE VIVA</a:t>
            </a:r>
          </a:p>
          <a:p>
            <a:pPr marL="0" indent="0">
              <a:lnSpc>
                <a:spcPts val="6494"/>
              </a:lnSpc>
              <a:buNone/>
            </a:pPr>
            <a:endParaRPr lang="en-US" sz="5195" dirty="0"/>
          </a:p>
        </p:txBody>
      </p:sp>
      <p:sp>
        <p:nvSpPr>
          <p:cNvPr id="15" name="Text 2">
            <a:extLst>
              <a:ext uri="{FF2B5EF4-FFF2-40B4-BE49-F238E27FC236}">
                <a16:creationId xmlns:a16="http://schemas.microsoft.com/office/drawing/2014/main" id="{AD9C1733-FFB5-D49B-5917-B971C74D8A0C}"/>
              </a:ext>
            </a:extLst>
          </p:cNvPr>
          <p:cNvSpPr/>
          <p:nvPr/>
        </p:nvSpPr>
        <p:spPr>
          <a:xfrm>
            <a:off x="5133731" y="3772386"/>
            <a:ext cx="4362937" cy="1114900"/>
          </a:xfrm>
          <a:prstGeom prst="rect">
            <a:avLst/>
          </a:prstGeom>
          <a:noFill/>
          <a:ln/>
        </p:spPr>
        <p:txBody>
          <a:bodyPr wrap="none" rtlCol="0" anchor="t"/>
          <a:lstStyle/>
          <a:p>
            <a:pPr marL="0" indent="0" algn="ctr">
              <a:lnSpc>
                <a:spcPts val="6494"/>
              </a:lnSpc>
              <a:buNone/>
            </a:pPr>
            <a:r>
              <a:rPr lang="en-US" sz="4400" b="1" kern="0" spc="-156" dirty="0">
                <a:solidFill>
                  <a:srgbClr val="A680FF"/>
                </a:solidFill>
                <a:latin typeface="Berlin Sans FB Demi" panose="020E0802020502020306" pitchFamily="34" charset="0"/>
                <a:ea typeface="p22-mackinac-pro" pitchFamily="34" charset="-122"/>
                <a:cs typeface="p22-mackinac-pro" pitchFamily="34" charset="-120"/>
              </a:rPr>
              <a:t>TEAM: DEMON SLAYERS</a:t>
            </a:r>
          </a:p>
          <a:p>
            <a:pPr marL="0" indent="0">
              <a:lnSpc>
                <a:spcPts val="6494"/>
              </a:lnSpc>
              <a:buNone/>
            </a:pPr>
            <a:endParaRPr lang="en-US" sz="5195" dirty="0"/>
          </a:p>
        </p:txBody>
      </p:sp>
      <p:pic>
        <p:nvPicPr>
          <p:cNvPr id="17" name="Picture 16">
            <a:extLst>
              <a:ext uri="{FF2B5EF4-FFF2-40B4-BE49-F238E27FC236}">
                <a16:creationId xmlns:a16="http://schemas.microsoft.com/office/drawing/2014/main" id="{73019656-EE99-4551-038C-902946F1F3D4}"/>
              </a:ext>
            </a:extLst>
          </p:cNvPr>
          <p:cNvPicPr>
            <a:picLocks noChangeAspect="1"/>
          </p:cNvPicPr>
          <p:nvPr/>
        </p:nvPicPr>
        <p:blipFill>
          <a:blip r:embed="rId3">
            <a:alphaModFix amt="35000"/>
          </a:blip>
          <a:stretch>
            <a:fillRect/>
          </a:stretch>
        </p:blipFill>
        <p:spPr>
          <a:xfrm rot="16200000">
            <a:off x="3200401" y="-3200400"/>
            <a:ext cx="8229600" cy="14630400"/>
          </a:xfrm>
          <a:prstGeom prst="rect">
            <a:avLst/>
          </a:prstGeom>
        </p:spPr>
      </p:pic>
    </p:spTree>
    <p:extLst>
      <p:ext uri="{BB962C8B-B14F-4D97-AF65-F5344CB8AC3E}">
        <p14:creationId xmlns:p14="http://schemas.microsoft.com/office/powerpoint/2010/main" val="3245792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3357324" y="459224"/>
            <a:ext cx="7915751" cy="1041321"/>
          </a:xfrm>
          <a:prstGeom prst="rect">
            <a:avLst/>
          </a:prstGeom>
          <a:noFill/>
          <a:ln/>
        </p:spPr>
        <p:txBody>
          <a:bodyPr wrap="square" rtlCol="0" anchor="t"/>
          <a:lstStyle/>
          <a:p>
            <a:pPr marL="0" indent="0">
              <a:lnSpc>
                <a:spcPts val="4101"/>
              </a:lnSpc>
              <a:buNone/>
            </a:pPr>
            <a:r>
              <a:rPr lang="en-US" sz="3281" b="1" kern="0" spc="-98" dirty="0">
                <a:solidFill>
                  <a:srgbClr val="A680FF"/>
                </a:solidFill>
                <a:latin typeface="p22-mackinac-pro" pitchFamily="34" charset="0"/>
                <a:ea typeface="p22-mackinac-pro" pitchFamily="34" charset="-122"/>
                <a:cs typeface="p22-mackinac-pro" pitchFamily="34" charset="-120"/>
              </a:rPr>
              <a:t>Student List by Club</a:t>
            </a:r>
            <a:endParaRPr lang="en-US" sz="3281" dirty="0"/>
          </a:p>
        </p:txBody>
      </p:sp>
      <p:sp>
        <p:nvSpPr>
          <p:cNvPr id="7" name="Shape 3"/>
          <p:cNvSpPr/>
          <p:nvPr/>
        </p:nvSpPr>
        <p:spPr>
          <a:xfrm>
            <a:off x="7298650" y="1750457"/>
            <a:ext cx="33218" cy="6019800"/>
          </a:xfrm>
          <a:prstGeom prst="roundRect">
            <a:avLst>
              <a:gd name="adj" fmla="val 225758"/>
            </a:avLst>
          </a:prstGeom>
          <a:solidFill>
            <a:srgbClr val="47337F"/>
          </a:solidFill>
          <a:ln/>
        </p:spPr>
      </p:sp>
      <p:sp>
        <p:nvSpPr>
          <p:cNvPr id="8" name="Shape 4"/>
          <p:cNvSpPr/>
          <p:nvPr/>
        </p:nvSpPr>
        <p:spPr>
          <a:xfrm>
            <a:off x="6544568" y="2051387"/>
            <a:ext cx="583168" cy="33218"/>
          </a:xfrm>
          <a:prstGeom prst="roundRect">
            <a:avLst>
              <a:gd name="adj" fmla="val 225758"/>
            </a:avLst>
          </a:prstGeom>
          <a:solidFill>
            <a:srgbClr val="47337F"/>
          </a:solidFill>
          <a:ln/>
        </p:spPr>
      </p:sp>
      <p:sp>
        <p:nvSpPr>
          <p:cNvPr id="9" name="Shape 5"/>
          <p:cNvSpPr/>
          <p:nvPr/>
        </p:nvSpPr>
        <p:spPr>
          <a:xfrm>
            <a:off x="7127736" y="1880592"/>
            <a:ext cx="374928" cy="374928"/>
          </a:xfrm>
          <a:prstGeom prst="roundRect">
            <a:avLst>
              <a:gd name="adj" fmla="val 20002"/>
            </a:avLst>
          </a:prstGeom>
          <a:noFill/>
          <a:ln w="7620">
            <a:solidFill>
              <a:srgbClr val="47337F"/>
            </a:solidFill>
            <a:prstDash val="solid"/>
          </a:ln>
        </p:spPr>
      </p:sp>
      <p:sp>
        <p:nvSpPr>
          <p:cNvPr id="10" name="Text 6"/>
          <p:cNvSpPr/>
          <p:nvPr/>
        </p:nvSpPr>
        <p:spPr>
          <a:xfrm>
            <a:off x="7268111" y="1911787"/>
            <a:ext cx="94059"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1</a:t>
            </a:r>
            <a:endParaRPr lang="en-US" sz="1968" dirty="0"/>
          </a:p>
        </p:txBody>
      </p:sp>
      <p:sp>
        <p:nvSpPr>
          <p:cNvPr id="11" name="Text 7"/>
          <p:cNvSpPr/>
          <p:nvPr/>
        </p:nvSpPr>
        <p:spPr>
          <a:xfrm>
            <a:off x="4315539" y="1917025"/>
            <a:ext cx="2083118"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Input File</a:t>
            </a:r>
            <a:endParaRPr lang="en-US" sz="1640" dirty="0"/>
          </a:p>
        </p:txBody>
      </p:sp>
      <p:sp>
        <p:nvSpPr>
          <p:cNvPr id="12" name="Text 8"/>
          <p:cNvSpPr/>
          <p:nvPr/>
        </p:nvSpPr>
        <p:spPr>
          <a:xfrm>
            <a:off x="3357324" y="2277308"/>
            <a:ext cx="3041333" cy="800100"/>
          </a:xfrm>
          <a:prstGeom prst="rect">
            <a:avLst/>
          </a:prstGeom>
          <a:noFill/>
          <a:ln/>
        </p:spPr>
        <p:txBody>
          <a:bodyPr wrap="square" rtlCol="0" anchor="t"/>
          <a:lstStyle/>
          <a:p>
            <a:pPr marL="0" indent="0" algn="r">
              <a:lnSpc>
                <a:spcPts val="2100"/>
              </a:lnSpc>
              <a:buNone/>
            </a:pPr>
            <a:r>
              <a:rPr lang="en-US" sz="1312" kern="0" spc="-26" dirty="0">
                <a:solidFill>
                  <a:schemeClr val="bg1"/>
                </a:solidFill>
                <a:latin typeface="Inter" pitchFamily="34" charset="0"/>
                <a:ea typeface="Inter" pitchFamily="34" charset="-122"/>
                <a:cs typeface="Inter" pitchFamily="34" charset="-120"/>
              </a:rPr>
              <a:t>Open the file “student_dataclub.txt”</a:t>
            </a:r>
          </a:p>
          <a:p>
            <a:pPr marL="0" indent="0" algn="r">
              <a:lnSpc>
                <a:spcPts val="2100"/>
              </a:lnSpc>
              <a:buNone/>
            </a:pPr>
            <a:r>
              <a:rPr lang="en-US" sz="1312" kern="0" spc="-26" dirty="0">
                <a:solidFill>
                  <a:schemeClr val="bg1"/>
                </a:solidFill>
                <a:latin typeface="Inter" pitchFamily="34" charset="0"/>
                <a:ea typeface="Inter" pitchFamily="34" charset="-122"/>
              </a:rPr>
              <a:t>In read mode. Set found to false.</a:t>
            </a:r>
            <a:endParaRPr lang="en-US" sz="1312" dirty="0">
              <a:solidFill>
                <a:schemeClr val="bg1"/>
              </a:solidFill>
            </a:endParaRPr>
          </a:p>
        </p:txBody>
      </p:sp>
      <p:sp>
        <p:nvSpPr>
          <p:cNvPr id="13" name="Shape 9"/>
          <p:cNvSpPr/>
          <p:nvPr/>
        </p:nvSpPr>
        <p:spPr>
          <a:xfrm>
            <a:off x="7502664" y="2884468"/>
            <a:ext cx="583168" cy="33218"/>
          </a:xfrm>
          <a:prstGeom prst="roundRect">
            <a:avLst>
              <a:gd name="adj" fmla="val 225758"/>
            </a:avLst>
          </a:prstGeom>
          <a:solidFill>
            <a:srgbClr val="47337F"/>
          </a:solidFill>
          <a:ln/>
        </p:spPr>
      </p:sp>
      <p:sp>
        <p:nvSpPr>
          <p:cNvPr id="14" name="Shape 10"/>
          <p:cNvSpPr/>
          <p:nvPr/>
        </p:nvSpPr>
        <p:spPr>
          <a:xfrm>
            <a:off x="7127736" y="2713673"/>
            <a:ext cx="374928" cy="374928"/>
          </a:xfrm>
          <a:prstGeom prst="roundRect">
            <a:avLst>
              <a:gd name="adj" fmla="val 20002"/>
            </a:avLst>
          </a:prstGeom>
          <a:noFill/>
          <a:ln w="7620">
            <a:solidFill>
              <a:srgbClr val="47337F"/>
            </a:solidFill>
            <a:prstDash val="solid"/>
          </a:ln>
        </p:spPr>
      </p:sp>
      <p:sp>
        <p:nvSpPr>
          <p:cNvPr id="15" name="Text 11"/>
          <p:cNvSpPr/>
          <p:nvPr/>
        </p:nvSpPr>
        <p:spPr>
          <a:xfrm>
            <a:off x="7246203" y="2744867"/>
            <a:ext cx="137993"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2</a:t>
            </a:r>
            <a:endParaRPr lang="en-US" sz="1968" dirty="0"/>
          </a:p>
        </p:txBody>
      </p:sp>
      <p:sp>
        <p:nvSpPr>
          <p:cNvPr id="16" name="Text 12"/>
          <p:cNvSpPr/>
          <p:nvPr/>
        </p:nvSpPr>
        <p:spPr>
          <a:xfrm>
            <a:off x="8144232" y="2457836"/>
            <a:ext cx="2093238"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Extracting Information</a:t>
            </a:r>
            <a:endParaRPr lang="en-US" sz="1640" dirty="0"/>
          </a:p>
        </p:txBody>
      </p:sp>
      <p:sp>
        <p:nvSpPr>
          <p:cNvPr id="17" name="Text 13"/>
          <p:cNvSpPr/>
          <p:nvPr/>
        </p:nvSpPr>
        <p:spPr>
          <a:xfrm>
            <a:off x="8231742" y="2837884"/>
            <a:ext cx="3041333" cy="1066800"/>
          </a:xfrm>
          <a:prstGeom prst="rect">
            <a:avLst/>
          </a:prstGeom>
          <a:noFill/>
          <a:ln/>
        </p:spPr>
        <p:txBody>
          <a:bodyPr wrap="square" rtlCol="0" anchor="t"/>
          <a:lstStyle/>
          <a:p>
            <a:r>
              <a:rPr lang="en-US" sz="1310" dirty="0">
                <a:solidFill>
                  <a:schemeClr val="bg1"/>
                </a:solidFill>
                <a:latin typeface="Inter"/>
              </a:rPr>
              <a:t>While there is a line to read:</a:t>
            </a:r>
          </a:p>
          <a:p>
            <a:r>
              <a:rPr lang="en-US" sz="1310" dirty="0">
                <a:solidFill>
                  <a:schemeClr val="bg1"/>
                </a:solidFill>
                <a:latin typeface="Inter"/>
              </a:rPr>
              <a:t>a. Read a line and store it in the string variable line.</a:t>
            </a:r>
          </a:p>
          <a:p>
            <a:r>
              <a:rPr lang="en-US" sz="1310" dirty="0">
                <a:solidFill>
                  <a:schemeClr val="bg1"/>
                </a:solidFill>
                <a:latin typeface="Inter"/>
              </a:rPr>
              <a:t>b. If the line is equal to ("#" + </a:t>
            </a:r>
            <a:r>
              <a:rPr lang="en-US" sz="1310" dirty="0" err="1">
                <a:solidFill>
                  <a:schemeClr val="bg1"/>
                </a:solidFill>
                <a:latin typeface="Inter"/>
              </a:rPr>
              <a:t>club_name</a:t>
            </a:r>
            <a:r>
              <a:rPr lang="en-US" sz="1310" dirty="0">
                <a:solidFill>
                  <a:schemeClr val="bg1"/>
                </a:solidFill>
                <a:latin typeface="Inter"/>
              </a:rPr>
              <a:t>):</a:t>
            </a:r>
          </a:p>
          <a:p>
            <a:r>
              <a:rPr lang="en-US" sz="1310" dirty="0" err="1">
                <a:solidFill>
                  <a:schemeClr val="bg1"/>
                </a:solidFill>
                <a:latin typeface="Inter"/>
              </a:rPr>
              <a:t>i</a:t>
            </a:r>
            <a:r>
              <a:rPr lang="en-US" sz="1310" dirty="0">
                <a:solidFill>
                  <a:schemeClr val="bg1"/>
                </a:solidFill>
                <a:latin typeface="Inter"/>
              </a:rPr>
              <a:t>. Set found to true.</a:t>
            </a:r>
          </a:p>
          <a:p>
            <a:r>
              <a:rPr lang="en-US" sz="1310" dirty="0">
                <a:solidFill>
                  <a:schemeClr val="bg1"/>
                </a:solidFill>
                <a:latin typeface="Inter"/>
              </a:rPr>
              <a:t>ii. Print "Student list for club '" followed by </a:t>
            </a:r>
            <a:r>
              <a:rPr lang="en-US" sz="1310" dirty="0" err="1">
                <a:solidFill>
                  <a:schemeClr val="bg1"/>
                </a:solidFill>
                <a:latin typeface="Inter"/>
              </a:rPr>
              <a:t>club_name</a:t>
            </a:r>
            <a:r>
              <a:rPr lang="en-US" sz="1310" dirty="0">
                <a:solidFill>
                  <a:schemeClr val="bg1"/>
                </a:solidFill>
                <a:latin typeface="Inter"/>
              </a:rPr>
              <a:t> and "':".</a:t>
            </a:r>
          </a:p>
          <a:p>
            <a:pPr marL="0" indent="0" algn="l">
              <a:lnSpc>
                <a:spcPts val="2100"/>
              </a:lnSpc>
              <a:buNone/>
            </a:pPr>
            <a:endParaRPr lang="en-US" sz="1312" kern="0" spc="-26" dirty="0">
              <a:solidFill>
                <a:srgbClr val="E0D6DE"/>
              </a:solidFill>
              <a:latin typeface="Inter" pitchFamily="34" charset="0"/>
              <a:ea typeface="Inter" pitchFamily="34" charset="-122"/>
              <a:cs typeface="Inter" pitchFamily="34" charset="-120"/>
            </a:endParaRPr>
          </a:p>
        </p:txBody>
      </p:sp>
      <p:sp>
        <p:nvSpPr>
          <p:cNvPr id="18" name="Shape 14"/>
          <p:cNvSpPr/>
          <p:nvPr/>
        </p:nvSpPr>
        <p:spPr>
          <a:xfrm>
            <a:off x="6544568" y="3847802"/>
            <a:ext cx="583168" cy="33218"/>
          </a:xfrm>
          <a:prstGeom prst="roundRect">
            <a:avLst>
              <a:gd name="adj" fmla="val 225758"/>
            </a:avLst>
          </a:prstGeom>
          <a:solidFill>
            <a:srgbClr val="47337F"/>
          </a:solidFill>
          <a:ln/>
        </p:spPr>
      </p:sp>
      <p:sp>
        <p:nvSpPr>
          <p:cNvPr id="19" name="Shape 15"/>
          <p:cNvSpPr/>
          <p:nvPr/>
        </p:nvSpPr>
        <p:spPr>
          <a:xfrm>
            <a:off x="7127736" y="3677007"/>
            <a:ext cx="374928" cy="374928"/>
          </a:xfrm>
          <a:prstGeom prst="roundRect">
            <a:avLst>
              <a:gd name="adj" fmla="val 20002"/>
            </a:avLst>
          </a:prstGeom>
          <a:noFill/>
          <a:ln w="7620">
            <a:solidFill>
              <a:srgbClr val="47337F"/>
            </a:solidFill>
            <a:prstDash val="solid"/>
          </a:ln>
        </p:spPr>
      </p:sp>
      <p:sp>
        <p:nvSpPr>
          <p:cNvPr id="20" name="Text 16"/>
          <p:cNvSpPr/>
          <p:nvPr/>
        </p:nvSpPr>
        <p:spPr>
          <a:xfrm>
            <a:off x="7244060" y="3708202"/>
            <a:ext cx="142280"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3</a:t>
            </a:r>
            <a:endParaRPr lang="en-US" sz="1968" dirty="0"/>
          </a:p>
        </p:txBody>
      </p:sp>
      <p:sp>
        <p:nvSpPr>
          <p:cNvPr id="21" name="Text 17"/>
          <p:cNvSpPr/>
          <p:nvPr/>
        </p:nvSpPr>
        <p:spPr>
          <a:xfrm>
            <a:off x="4222611" y="3217901"/>
            <a:ext cx="2230636"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rPr>
              <a:t>Find the position of comma</a:t>
            </a:r>
            <a:endParaRPr lang="en-US" sz="1640" dirty="0"/>
          </a:p>
        </p:txBody>
      </p:sp>
      <p:sp>
        <p:nvSpPr>
          <p:cNvPr id="22" name="Text 18"/>
          <p:cNvSpPr/>
          <p:nvPr/>
        </p:nvSpPr>
        <p:spPr>
          <a:xfrm>
            <a:off x="2252076" y="3620691"/>
            <a:ext cx="4255909" cy="800100"/>
          </a:xfrm>
          <a:prstGeom prst="rect">
            <a:avLst/>
          </a:prstGeom>
          <a:noFill/>
          <a:ln/>
        </p:spPr>
        <p:txBody>
          <a:bodyPr wrap="square" rtlCol="0" anchor="t"/>
          <a:lstStyle/>
          <a:p>
            <a:pPr algn="r"/>
            <a:r>
              <a:rPr lang="en-US" sz="1310" dirty="0">
                <a:solidFill>
                  <a:schemeClr val="bg1"/>
                </a:solidFill>
                <a:latin typeface="Inter"/>
              </a:rPr>
              <a:t>If the comma position is found:</a:t>
            </a:r>
          </a:p>
          <a:p>
            <a:pPr algn="r"/>
            <a:r>
              <a:rPr lang="en-US" sz="1310" dirty="0">
                <a:solidFill>
                  <a:schemeClr val="bg1"/>
                </a:solidFill>
                <a:latin typeface="Inter"/>
              </a:rPr>
              <a:t>a. Extract student information from line.</a:t>
            </a:r>
          </a:p>
          <a:p>
            <a:pPr algn="r"/>
            <a:r>
              <a:rPr lang="en-US" sz="1310" dirty="0">
                <a:solidFill>
                  <a:schemeClr val="bg1"/>
                </a:solidFill>
                <a:latin typeface="Inter"/>
              </a:rPr>
              <a:t>b. Extract student ID from student information.</a:t>
            </a:r>
          </a:p>
          <a:p>
            <a:pPr algn="r"/>
            <a:r>
              <a:rPr lang="en-US" sz="1310" dirty="0">
                <a:solidFill>
                  <a:schemeClr val="bg1"/>
                </a:solidFill>
                <a:latin typeface="Inter"/>
              </a:rPr>
              <a:t>c. Extract student name from line.</a:t>
            </a:r>
          </a:p>
          <a:p>
            <a:pPr algn="r"/>
            <a:r>
              <a:rPr lang="en-US" sz="1310" dirty="0">
                <a:solidFill>
                  <a:schemeClr val="bg1"/>
                </a:solidFill>
                <a:latin typeface="Inter"/>
              </a:rPr>
              <a:t>d. Find student in </a:t>
            </a:r>
            <a:r>
              <a:rPr lang="en-US" sz="1310" dirty="0" err="1">
                <a:solidFill>
                  <a:schemeClr val="bg1"/>
                </a:solidFill>
                <a:latin typeface="Inter"/>
              </a:rPr>
              <a:t>s_names</a:t>
            </a:r>
            <a:r>
              <a:rPr lang="en-US" sz="1310" dirty="0">
                <a:solidFill>
                  <a:schemeClr val="bg1"/>
                </a:solidFill>
                <a:latin typeface="Inter"/>
              </a:rPr>
              <a:t> using student ID.</a:t>
            </a:r>
          </a:p>
          <a:p>
            <a:pPr algn="r"/>
            <a:r>
              <a:rPr lang="en-US" sz="1310" dirty="0">
                <a:solidFill>
                  <a:schemeClr val="bg1"/>
                </a:solidFill>
                <a:latin typeface="Inter"/>
              </a:rPr>
              <a:t>e. If student is found:</a:t>
            </a:r>
          </a:p>
          <a:p>
            <a:pPr algn="r"/>
            <a:r>
              <a:rPr lang="en-US" sz="1310" dirty="0" err="1">
                <a:solidFill>
                  <a:schemeClr val="bg1"/>
                </a:solidFill>
                <a:latin typeface="Inter"/>
              </a:rPr>
              <a:t>i</a:t>
            </a:r>
            <a:r>
              <a:rPr lang="en-US" sz="1310" dirty="0">
                <a:solidFill>
                  <a:schemeClr val="bg1"/>
                </a:solidFill>
                <a:latin typeface="Inter"/>
              </a:rPr>
              <a:t>. Print "Student ID: " followed by student ID ", Student Name: " followed by student name.</a:t>
            </a:r>
          </a:p>
        </p:txBody>
      </p:sp>
      <p:sp>
        <p:nvSpPr>
          <p:cNvPr id="23" name="Shape 19"/>
          <p:cNvSpPr/>
          <p:nvPr/>
        </p:nvSpPr>
        <p:spPr>
          <a:xfrm>
            <a:off x="7502664" y="4811256"/>
            <a:ext cx="583168" cy="33218"/>
          </a:xfrm>
          <a:prstGeom prst="roundRect">
            <a:avLst>
              <a:gd name="adj" fmla="val 225758"/>
            </a:avLst>
          </a:prstGeom>
          <a:solidFill>
            <a:srgbClr val="47337F"/>
          </a:solidFill>
          <a:ln/>
        </p:spPr>
      </p:sp>
      <p:sp>
        <p:nvSpPr>
          <p:cNvPr id="24" name="Shape 20"/>
          <p:cNvSpPr/>
          <p:nvPr/>
        </p:nvSpPr>
        <p:spPr>
          <a:xfrm>
            <a:off x="7127736" y="4640461"/>
            <a:ext cx="374928" cy="374928"/>
          </a:xfrm>
          <a:prstGeom prst="roundRect">
            <a:avLst>
              <a:gd name="adj" fmla="val 20002"/>
            </a:avLst>
          </a:prstGeom>
          <a:noFill/>
          <a:ln w="7620">
            <a:solidFill>
              <a:srgbClr val="47337F"/>
            </a:solidFill>
            <a:prstDash val="solid"/>
          </a:ln>
        </p:spPr>
      </p:sp>
      <p:sp>
        <p:nvSpPr>
          <p:cNvPr id="25" name="Text 21"/>
          <p:cNvSpPr/>
          <p:nvPr/>
        </p:nvSpPr>
        <p:spPr>
          <a:xfrm>
            <a:off x="7240131" y="4671655"/>
            <a:ext cx="150019"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4</a:t>
            </a:r>
            <a:endParaRPr lang="en-US" sz="1968" dirty="0"/>
          </a:p>
        </p:txBody>
      </p:sp>
      <p:sp>
        <p:nvSpPr>
          <p:cNvPr id="26" name="Text 22"/>
          <p:cNvSpPr/>
          <p:nvPr/>
        </p:nvSpPr>
        <p:spPr>
          <a:xfrm>
            <a:off x="8231743" y="4676894"/>
            <a:ext cx="2083118" cy="260390"/>
          </a:xfrm>
          <a:prstGeom prst="rect">
            <a:avLst/>
          </a:prstGeom>
          <a:noFill/>
          <a:ln/>
        </p:spPr>
        <p:txBody>
          <a:bodyPr wrap="none" rtlCol="0" anchor="t"/>
          <a:lstStyle/>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Close the file</a:t>
            </a:r>
            <a:endParaRPr lang="en-US" sz="1640" dirty="0"/>
          </a:p>
        </p:txBody>
      </p:sp>
      <p:sp>
        <p:nvSpPr>
          <p:cNvPr id="27" name="Text 23"/>
          <p:cNvSpPr/>
          <p:nvPr/>
        </p:nvSpPr>
        <p:spPr>
          <a:xfrm>
            <a:off x="8231743" y="5037177"/>
            <a:ext cx="3041333" cy="1066800"/>
          </a:xfrm>
          <a:prstGeom prst="rect">
            <a:avLst/>
          </a:prstGeom>
          <a:noFill/>
          <a:ln/>
        </p:spPr>
        <p:txBody>
          <a:bodyPr wrap="square" rtlCol="0" anchor="t"/>
          <a:lstStyle/>
          <a:p>
            <a:pPr marL="0" indent="0" algn="l">
              <a:lnSpc>
                <a:spcPts val="2100"/>
              </a:lnSpc>
              <a:buNone/>
            </a:pPr>
            <a:endParaRPr lang="en-US" sz="1312" dirty="0"/>
          </a:p>
        </p:txBody>
      </p:sp>
      <p:sp>
        <p:nvSpPr>
          <p:cNvPr id="28" name="Shape 24"/>
          <p:cNvSpPr/>
          <p:nvPr/>
        </p:nvSpPr>
        <p:spPr>
          <a:xfrm>
            <a:off x="6544568" y="5774591"/>
            <a:ext cx="583168" cy="33218"/>
          </a:xfrm>
          <a:prstGeom prst="roundRect">
            <a:avLst>
              <a:gd name="adj" fmla="val 225758"/>
            </a:avLst>
          </a:prstGeom>
          <a:solidFill>
            <a:srgbClr val="47337F"/>
          </a:solidFill>
          <a:ln/>
        </p:spPr>
      </p:sp>
      <p:sp>
        <p:nvSpPr>
          <p:cNvPr id="29" name="Shape 25"/>
          <p:cNvSpPr/>
          <p:nvPr/>
        </p:nvSpPr>
        <p:spPr>
          <a:xfrm>
            <a:off x="7127736" y="5603796"/>
            <a:ext cx="374928" cy="374928"/>
          </a:xfrm>
          <a:prstGeom prst="roundRect">
            <a:avLst>
              <a:gd name="adj" fmla="val 20002"/>
            </a:avLst>
          </a:prstGeom>
          <a:noFill/>
          <a:ln w="7620">
            <a:solidFill>
              <a:srgbClr val="47337F"/>
            </a:solidFill>
            <a:prstDash val="solid"/>
          </a:ln>
        </p:spPr>
      </p:sp>
      <p:sp>
        <p:nvSpPr>
          <p:cNvPr id="30" name="Text 26"/>
          <p:cNvSpPr/>
          <p:nvPr/>
        </p:nvSpPr>
        <p:spPr>
          <a:xfrm>
            <a:off x="7247513" y="5634990"/>
            <a:ext cx="135255"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5</a:t>
            </a:r>
            <a:endParaRPr lang="en-US" sz="1968" dirty="0"/>
          </a:p>
        </p:txBody>
      </p:sp>
      <p:sp>
        <p:nvSpPr>
          <p:cNvPr id="31" name="Text 27"/>
          <p:cNvSpPr/>
          <p:nvPr/>
        </p:nvSpPr>
        <p:spPr>
          <a:xfrm>
            <a:off x="4315539" y="5640229"/>
            <a:ext cx="2083118"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rPr>
              <a:t>If found is false</a:t>
            </a:r>
            <a:endParaRPr lang="en-US" sz="1640" dirty="0"/>
          </a:p>
        </p:txBody>
      </p:sp>
      <p:sp>
        <p:nvSpPr>
          <p:cNvPr id="32" name="Text 28"/>
          <p:cNvSpPr/>
          <p:nvPr/>
        </p:nvSpPr>
        <p:spPr>
          <a:xfrm>
            <a:off x="3357324" y="6000512"/>
            <a:ext cx="3041333" cy="533400"/>
          </a:xfrm>
          <a:prstGeom prst="rect">
            <a:avLst/>
          </a:prstGeom>
          <a:noFill/>
          <a:ln/>
        </p:spPr>
        <p:txBody>
          <a:bodyPr wrap="square" rtlCol="0" anchor="t"/>
          <a:lstStyle/>
          <a:p>
            <a:pPr algn="r"/>
            <a:r>
              <a:rPr lang="en-US" sz="1310" dirty="0">
                <a:solidFill>
                  <a:schemeClr val="bg1"/>
                </a:solidFill>
                <a:latin typeface="Inter"/>
              </a:rPr>
              <a:t>Print "Club '" followed by </a:t>
            </a:r>
            <a:r>
              <a:rPr lang="en-US" sz="1310" dirty="0" err="1">
                <a:solidFill>
                  <a:schemeClr val="bg1"/>
                </a:solidFill>
                <a:latin typeface="Inter"/>
              </a:rPr>
              <a:t>club_name</a:t>
            </a:r>
            <a:r>
              <a:rPr lang="en-US" sz="1310" dirty="0">
                <a:solidFill>
                  <a:schemeClr val="bg1"/>
                </a:solidFill>
                <a:latin typeface="Inter"/>
              </a:rPr>
              <a:t>, "' not found or has no members."</a:t>
            </a:r>
          </a:p>
        </p:txBody>
      </p:sp>
      <p:sp>
        <p:nvSpPr>
          <p:cNvPr id="33" name="Shape 29"/>
          <p:cNvSpPr/>
          <p:nvPr/>
        </p:nvSpPr>
        <p:spPr>
          <a:xfrm>
            <a:off x="7502664" y="6738045"/>
            <a:ext cx="583168" cy="33218"/>
          </a:xfrm>
          <a:prstGeom prst="roundRect">
            <a:avLst>
              <a:gd name="adj" fmla="val 225758"/>
            </a:avLst>
          </a:prstGeom>
          <a:solidFill>
            <a:srgbClr val="47337F"/>
          </a:solidFill>
          <a:ln/>
        </p:spPr>
      </p:sp>
      <p:sp>
        <p:nvSpPr>
          <p:cNvPr id="34" name="Shape 30"/>
          <p:cNvSpPr/>
          <p:nvPr/>
        </p:nvSpPr>
        <p:spPr>
          <a:xfrm>
            <a:off x="7127736" y="6567249"/>
            <a:ext cx="374928" cy="374928"/>
          </a:xfrm>
          <a:prstGeom prst="roundRect">
            <a:avLst>
              <a:gd name="adj" fmla="val 20002"/>
            </a:avLst>
          </a:prstGeom>
          <a:noFill/>
          <a:ln w="7620">
            <a:solidFill>
              <a:srgbClr val="47337F"/>
            </a:solidFill>
            <a:prstDash val="solid"/>
          </a:ln>
        </p:spPr>
      </p:sp>
      <p:sp>
        <p:nvSpPr>
          <p:cNvPr id="35" name="Text 31"/>
          <p:cNvSpPr/>
          <p:nvPr/>
        </p:nvSpPr>
        <p:spPr>
          <a:xfrm>
            <a:off x="7241084" y="6598444"/>
            <a:ext cx="148233"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6</a:t>
            </a:r>
            <a:endParaRPr lang="en-US" sz="1968" dirty="0"/>
          </a:p>
        </p:txBody>
      </p:sp>
      <p:sp>
        <p:nvSpPr>
          <p:cNvPr id="36" name="Text 32"/>
          <p:cNvSpPr/>
          <p:nvPr/>
        </p:nvSpPr>
        <p:spPr>
          <a:xfrm>
            <a:off x="8231743" y="6603683"/>
            <a:ext cx="2083118" cy="260390"/>
          </a:xfrm>
          <a:prstGeom prst="rect">
            <a:avLst/>
          </a:prstGeom>
          <a:noFill/>
          <a:ln/>
        </p:spPr>
        <p:txBody>
          <a:bodyPr wrap="none" rtlCol="0" anchor="t"/>
          <a:lstStyle/>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Return the information</a:t>
            </a:r>
          </a:p>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 about the members of the club</a:t>
            </a:r>
            <a:endParaRPr lang="en-US" sz="1640" dirty="0"/>
          </a:p>
        </p:txBody>
      </p:sp>
    </p:spTree>
    <p:extLst>
      <p:ext uri="{BB962C8B-B14F-4D97-AF65-F5344CB8AC3E}">
        <p14:creationId xmlns:p14="http://schemas.microsoft.com/office/powerpoint/2010/main" val="3973270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871543"/>
            <a:ext cx="6598206"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Time Complexity</a:t>
            </a:r>
            <a:endParaRPr lang="en-US" sz="5195" dirty="0"/>
          </a:p>
        </p:txBody>
      </p:sp>
      <p:sp>
        <p:nvSpPr>
          <p:cNvPr id="7" name="Shape 3"/>
          <p:cNvSpPr/>
          <p:nvPr/>
        </p:nvSpPr>
        <p:spPr>
          <a:xfrm>
            <a:off x="989648" y="3298269"/>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3347680"/>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1</a:t>
            </a:r>
            <a:endParaRPr lang="en-US" sz="3117" dirty="0"/>
          </a:p>
        </p:txBody>
      </p:sp>
      <p:sp>
        <p:nvSpPr>
          <p:cNvPr id="9" name="Text 5"/>
          <p:cNvSpPr/>
          <p:nvPr/>
        </p:nvSpPr>
        <p:spPr>
          <a:xfrm>
            <a:off x="1847255" y="3388995"/>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readstudent_info</a:t>
            </a:r>
            <a:endParaRPr lang="en-US" sz="2598" dirty="0"/>
          </a:p>
        </p:txBody>
      </p:sp>
      <p:sp>
        <p:nvSpPr>
          <p:cNvPr id="10" name="Text 6"/>
          <p:cNvSpPr/>
          <p:nvPr/>
        </p:nvSpPr>
        <p:spPr>
          <a:xfrm>
            <a:off x="1847255" y="3959662"/>
            <a:ext cx="5336024" cy="84462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O(n), where n is the number of lines in the input file.</a:t>
            </a:r>
            <a:endParaRPr lang="en-US" sz="2078" dirty="0"/>
          </a:p>
        </p:txBody>
      </p:sp>
      <p:sp>
        <p:nvSpPr>
          <p:cNvPr id="11" name="Shape 7"/>
          <p:cNvSpPr/>
          <p:nvPr/>
        </p:nvSpPr>
        <p:spPr>
          <a:xfrm>
            <a:off x="7447121" y="3298269"/>
            <a:ext cx="593765" cy="593765"/>
          </a:xfrm>
          <a:prstGeom prst="roundRect">
            <a:avLst>
              <a:gd name="adj" fmla="val 20002"/>
            </a:avLst>
          </a:prstGeom>
          <a:noFill/>
          <a:ln w="15240">
            <a:solidFill>
              <a:srgbClr val="47337F"/>
            </a:solidFill>
            <a:prstDash val="solid"/>
          </a:ln>
        </p:spPr>
      </p:sp>
      <p:sp>
        <p:nvSpPr>
          <p:cNvPr id="12" name="Text 8"/>
          <p:cNvSpPr/>
          <p:nvPr/>
        </p:nvSpPr>
        <p:spPr>
          <a:xfrm>
            <a:off x="7634764" y="3347680"/>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2</a:t>
            </a:r>
            <a:endParaRPr lang="en-US" sz="3117" dirty="0"/>
          </a:p>
        </p:txBody>
      </p:sp>
      <p:sp>
        <p:nvSpPr>
          <p:cNvPr id="13" name="Text 9"/>
          <p:cNvSpPr/>
          <p:nvPr/>
        </p:nvSpPr>
        <p:spPr>
          <a:xfrm>
            <a:off x="8304728" y="3388995"/>
            <a:ext cx="338804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read_stuMemberships</a:t>
            </a:r>
            <a:endParaRPr lang="en-US" sz="2598" dirty="0"/>
          </a:p>
        </p:txBody>
      </p:sp>
      <p:sp>
        <p:nvSpPr>
          <p:cNvPr id="14" name="Text 10"/>
          <p:cNvSpPr/>
          <p:nvPr/>
        </p:nvSpPr>
        <p:spPr>
          <a:xfrm>
            <a:off x="8304728" y="3959662"/>
            <a:ext cx="5336024" cy="84462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O(n), where n is the number of lines in the input file.</a:t>
            </a:r>
            <a:endParaRPr lang="en-US" sz="2078" dirty="0"/>
          </a:p>
        </p:txBody>
      </p:sp>
      <p:sp>
        <p:nvSpPr>
          <p:cNvPr id="15" name="Shape 11"/>
          <p:cNvSpPr/>
          <p:nvPr/>
        </p:nvSpPr>
        <p:spPr>
          <a:xfrm>
            <a:off x="989648" y="5274231"/>
            <a:ext cx="593765" cy="593765"/>
          </a:xfrm>
          <a:prstGeom prst="roundRect">
            <a:avLst>
              <a:gd name="adj" fmla="val 20002"/>
            </a:avLst>
          </a:prstGeom>
          <a:noFill/>
          <a:ln w="15240">
            <a:solidFill>
              <a:srgbClr val="47337F"/>
            </a:solidFill>
            <a:prstDash val="solid"/>
          </a:ln>
        </p:spPr>
      </p:sp>
      <p:sp>
        <p:nvSpPr>
          <p:cNvPr id="16" name="Text 12"/>
          <p:cNvSpPr/>
          <p:nvPr/>
        </p:nvSpPr>
        <p:spPr>
          <a:xfrm>
            <a:off x="1173837" y="5323642"/>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3</a:t>
            </a:r>
            <a:endParaRPr lang="en-US" sz="3117" dirty="0"/>
          </a:p>
        </p:txBody>
      </p:sp>
      <p:sp>
        <p:nvSpPr>
          <p:cNvPr id="17" name="Text 13"/>
          <p:cNvSpPr/>
          <p:nvPr/>
        </p:nvSpPr>
        <p:spPr>
          <a:xfrm>
            <a:off x="1847255" y="5364956"/>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searchStudentByID</a:t>
            </a:r>
            <a:endParaRPr lang="en-US" sz="2598" dirty="0"/>
          </a:p>
        </p:txBody>
      </p:sp>
      <p:sp>
        <p:nvSpPr>
          <p:cNvPr id="18" name="Text 14"/>
          <p:cNvSpPr/>
          <p:nvPr/>
        </p:nvSpPr>
        <p:spPr>
          <a:xfrm>
            <a:off x="1847255" y="5935623"/>
            <a:ext cx="5336024"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on average, O(n) in the worst case.</a:t>
            </a:r>
            <a:endParaRPr lang="en-US" sz="2078" dirty="0"/>
          </a:p>
        </p:txBody>
      </p:sp>
      <p:sp>
        <p:nvSpPr>
          <p:cNvPr id="19" name="Shape 15"/>
          <p:cNvSpPr/>
          <p:nvPr/>
        </p:nvSpPr>
        <p:spPr>
          <a:xfrm>
            <a:off x="7447121" y="5274231"/>
            <a:ext cx="593765" cy="593765"/>
          </a:xfrm>
          <a:prstGeom prst="roundRect">
            <a:avLst>
              <a:gd name="adj" fmla="val 20002"/>
            </a:avLst>
          </a:prstGeom>
          <a:noFill/>
          <a:ln w="15240">
            <a:solidFill>
              <a:srgbClr val="47337F"/>
            </a:solidFill>
            <a:prstDash val="solid"/>
          </a:ln>
        </p:spPr>
      </p:sp>
      <p:sp>
        <p:nvSpPr>
          <p:cNvPr id="20" name="Text 16"/>
          <p:cNvSpPr/>
          <p:nvPr/>
        </p:nvSpPr>
        <p:spPr>
          <a:xfrm>
            <a:off x="7625239" y="5323642"/>
            <a:ext cx="23753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4</a:t>
            </a:r>
            <a:endParaRPr lang="en-US" sz="3117" dirty="0"/>
          </a:p>
        </p:txBody>
      </p:sp>
      <p:sp>
        <p:nvSpPr>
          <p:cNvPr id="21" name="Text 17"/>
          <p:cNvSpPr/>
          <p:nvPr/>
        </p:nvSpPr>
        <p:spPr>
          <a:xfrm>
            <a:off x="8304728" y="5364956"/>
            <a:ext cx="3525560"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searchStudentByName</a:t>
            </a:r>
            <a:endParaRPr lang="en-US" sz="2598" dirty="0"/>
          </a:p>
        </p:txBody>
      </p:sp>
      <p:sp>
        <p:nvSpPr>
          <p:cNvPr id="22" name="Text 18"/>
          <p:cNvSpPr/>
          <p:nvPr/>
        </p:nvSpPr>
        <p:spPr>
          <a:xfrm>
            <a:off x="8304728" y="5935623"/>
            <a:ext cx="5336024"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on average, O(n) in the worst case.</a:t>
            </a:r>
            <a:endParaRPr lang="en-US" sz="2078" dirty="0"/>
          </a:p>
        </p:txBody>
      </p:sp>
    </p:spTree>
    <p:extLst>
      <p:ext uri="{BB962C8B-B14F-4D97-AF65-F5344CB8AC3E}">
        <p14:creationId xmlns:p14="http://schemas.microsoft.com/office/powerpoint/2010/main" val="569054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243132"/>
            <a:ext cx="7386995"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Time Complexity </a:t>
            </a:r>
            <a:endParaRPr lang="en-US" sz="5195" dirty="0"/>
          </a:p>
        </p:txBody>
      </p:sp>
      <p:sp>
        <p:nvSpPr>
          <p:cNvPr id="7" name="Shape 3"/>
          <p:cNvSpPr/>
          <p:nvPr/>
        </p:nvSpPr>
        <p:spPr>
          <a:xfrm>
            <a:off x="989648" y="2669857"/>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2719268"/>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5</a:t>
            </a:r>
            <a:endParaRPr lang="en-US" sz="3117" dirty="0"/>
          </a:p>
        </p:txBody>
      </p:sp>
      <p:sp>
        <p:nvSpPr>
          <p:cNvPr id="9" name="Text 5"/>
          <p:cNvSpPr/>
          <p:nvPr/>
        </p:nvSpPr>
        <p:spPr>
          <a:xfrm>
            <a:off x="1847255" y="2760583"/>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getinfobyclubname</a:t>
            </a:r>
            <a:endParaRPr lang="en-US" sz="2598" dirty="0"/>
          </a:p>
        </p:txBody>
      </p:sp>
      <p:sp>
        <p:nvSpPr>
          <p:cNvPr id="10" name="Text 6"/>
          <p:cNvSpPr/>
          <p:nvPr/>
        </p:nvSpPr>
        <p:spPr>
          <a:xfrm>
            <a:off x="1847255" y="3331250"/>
            <a:ext cx="3183493"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for searching and O(n) for insertion, where n is the number of lines in the input file. </a:t>
            </a:r>
            <a:endParaRPr lang="en-US" sz="2078" dirty="0"/>
          </a:p>
        </p:txBody>
      </p:sp>
      <p:sp>
        <p:nvSpPr>
          <p:cNvPr id="11" name="Shape 7"/>
          <p:cNvSpPr/>
          <p:nvPr/>
        </p:nvSpPr>
        <p:spPr>
          <a:xfrm>
            <a:off x="5294590" y="2669857"/>
            <a:ext cx="593765" cy="593765"/>
          </a:xfrm>
          <a:prstGeom prst="roundRect">
            <a:avLst>
              <a:gd name="adj" fmla="val 20002"/>
            </a:avLst>
          </a:prstGeom>
          <a:noFill/>
          <a:ln w="15240">
            <a:solidFill>
              <a:srgbClr val="47337F"/>
            </a:solidFill>
            <a:prstDash val="solid"/>
          </a:ln>
        </p:spPr>
      </p:sp>
      <p:sp>
        <p:nvSpPr>
          <p:cNvPr id="12" name="Text 8"/>
          <p:cNvSpPr/>
          <p:nvPr/>
        </p:nvSpPr>
        <p:spPr>
          <a:xfrm>
            <a:off x="5482233" y="2719268"/>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6</a:t>
            </a:r>
            <a:endParaRPr lang="en-US" sz="3117" dirty="0"/>
          </a:p>
        </p:txBody>
      </p:sp>
      <p:sp>
        <p:nvSpPr>
          <p:cNvPr id="13" name="Text 9"/>
          <p:cNvSpPr/>
          <p:nvPr/>
        </p:nvSpPr>
        <p:spPr>
          <a:xfrm>
            <a:off x="6152198" y="2760583"/>
            <a:ext cx="3183493" cy="824627"/>
          </a:xfrm>
          <a:prstGeom prst="rect">
            <a:avLst/>
          </a:prstGeom>
          <a:noFill/>
          <a:ln/>
        </p:spPr>
        <p:txBody>
          <a:bodyPr wrap="squar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getinfobyfacultyname</a:t>
            </a:r>
            <a:endParaRPr lang="en-US" sz="2598" dirty="0"/>
          </a:p>
        </p:txBody>
      </p:sp>
      <p:sp>
        <p:nvSpPr>
          <p:cNvPr id="14" name="Text 10"/>
          <p:cNvSpPr/>
          <p:nvPr/>
        </p:nvSpPr>
        <p:spPr>
          <a:xfrm>
            <a:off x="6152198" y="3743563"/>
            <a:ext cx="3183493"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for searching and O(n) for insertion, where n is the number of lines in the input file. </a:t>
            </a:r>
            <a:endParaRPr lang="en-US" sz="2078" dirty="0"/>
          </a:p>
        </p:txBody>
      </p:sp>
      <p:sp>
        <p:nvSpPr>
          <p:cNvPr id="15" name="Shape 11"/>
          <p:cNvSpPr/>
          <p:nvPr/>
        </p:nvSpPr>
        <p:spPr>
          <a:xfrm>
            <a:off x="9599533" y="2669857"/>
            <a:ext cx="593765" cy="593765"/>
          </a:xfrm>
          <a:prstGeom prst="roundRect">
            <a:avLst>
              <a:gd name="adj" fmla="val 20002"/>
            </a:avLst>
          </a:prstGeom>
          <a:noFill/>
          <a:ln w="15240">
            <a:solidFill>
              <a:srgbClr val="47337F"/>
            </a:solidFill>
            <a:prstDash val="solid"/>
          </a:ln>
        </p:spPr>
      </p:sp>
      <p:sp>
        <p:nvSpPr>
          <p:cNvPr id="16" name="Text 12"/>
          <p:cNvSpPr/>
          <p:nvPr/>
        </p:nvSpPr>
        <p:spPr>
          <a:xfrm>
            <a:off x="9783723" y="2719268"/>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7</a:t>
            </a:r>
            <a:endParaRPr lang="en-US" sz="3117" dirty="0"/>
          </a:p>
        </p:txBody>
      </p:sp>
      <p:sp>
        <p:nvSpPr>
          <p:cNvPr id="17" name="Text 13"/>
          <p:cNvSpPr/>
          <p:nvPr/>
        </p:nvSpPr>
        <p:spPr>
          <a:xfrm>
            <a:off x="10457140" y="2760583"/>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getinfobyfacultyid</a:t>
            </a:r>
            <a:endParaRPr lang="en-US" sz="2598" dirty="0"/>
          </a:p>
        </p:txBody>
      </p:sp>
      <p:sp>
        <p:nvSpPr>
          <p:cNvPr id="18" name="Text 14"/>
          <p:cNvSpPr/>
          <p:nvPr/>
        </p:nvSpPr>
        <p:spPr>
          <a:xfrm>
            <a:off x="10457140" y="3331250"/>
            <a:ext cx="3183493"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for searching and O(n) for insertion, where n is the number of lines in the input file. </a:t>
            </a:r>
            <a:endParaRPr lang="en-US" sz="2078" dirty="0"/>
          </a:p>
        </p:txBody>
      </p:sp>
      <p:sp>
        <p:nvSpPr>
          <p:cNvPr id="19" name="Shape 15"/>
          <p:cNvSpPr/>
          <p:nvPr/>
        </p:nvSpPr>
        <p:spPr>
          <a:xfrm>
            <a:off x="989648" y="5902762"/>
            <a:ext cx="593765" cy="593765"/>
          </a:xfrm>
          <a:prstGeom prst="roundRect">
            <a:avLst>
              <a:gd name="adj" fmla="val 20002"/>
            </a:avLst>
          </a:prstGeom>
          <a:noFill/>
          <a:ln w="15240">
            <a:solidFill>
              <a:srgbClr val="47337F"/>
            </a:solidFill>
            <a:prstDash val="solid"/>
          </a:ln>
        </p:spPr>
      </p:sp>
      <p:sp>
        <p:nvSpPr>
          <p:cNvPr id="20" name="Text 16"/>
          <p:cNvSpPr/>
          <p:nvPr/>
        </p:nvSpPr>
        <p:spPr>
          <a:xfrm>
            <a:off x="1167765" y="5952172"/>
            <a:ext cx="23753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8</a:t>
            </a:r>
            <a:endParaRPr lang="en-US" sz="3117" dirty="0"/>
          </a:p>
        </p:txBody>
      </p:sp>
      <p:sp>
        <p:nvSpPr>
          <p:cNvPr id="21" name="Text 17"/>
          <p:cNvSpPr/>
          <p:nvPr/>
        </p:nvSpPr>
        <p:spPr>
          <a:xfrm>
            <a:off x="1847255" y="5993487"/>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studentlist_byclub</a:t>
            </a:r>
            <a:endParaRPr lang="en-US" sz="2598" dirty="0"/>
          </a:p>
        </p:txBody>
      </p:sp>
      <p:sp>
        <p:nvSpPr>
          <p:cNvPr id="22" name="Text 18"/>
          <p:cNvSpPr/>
          <p:nvPr/>
        </p:nvSpPr>
        <p:spPr>
          <a:xfrm>
            <a:off x="1847255" y="6564154"/>
            <a:ext cx="11793498"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O(n), where n is the number of lines in the "student_dataclub.txt" file.</a:t>
            </a:r>
            <a:endParaRPr lang="en-US" sz="2078" dirty="0"/>
          </a:p>
        </p:txBody>
      </p:sp>
    </p:spTree>
    <p:extLst>
      <p:ext uri="{BB962C8B-B14F-4D97-AF65-F5344CB8AC3E}">
        <p14:creationId xmlns:p14="http://schemas.microsoft.com/office/powerpoint/2010/main" val="1980613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2019895"/>
            <a:ext cx="8982194"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Time Complexity </a:t>
            </a:r>
            <a:endParaRPr lang="en-US" sz="5195" dirty="0"/>
          </a:p>
        </p:txBody>
      </p:sp>
      <p:sp>
        <p:nvSpPr>
          <p:cNvPr id="7" name="Shape 3"/>
          <p:cNvSpPr/>
          <p:nvPr/>
        </p:nvSpPr>
        <p:spPr>
          <a:xfrm>
            <a:off x="989648" y="3446621"/>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3496032"/>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9</a:t>
            </a:r>
            <a:endParaRPr lang="en-US" sz="3117" dirty="0"/>
          </a:p>
        </p:txBody>
      </p:sp>
      <p:sp>
        <p:nvSpPr>
          <p:cNvPr id="9" name="Text 5"/>
          <p:cNvSpPr/>
          <p:nvPr/>
        </p:nvSpPr>
        <p:spPr>
          <a:xfrm>
            <a:off x="1847255" y="3537347"/>
            <a:ext cx="3183493" cy="824627"/>
          </a:xfrm>
          <a:prstGeom prst="rect">
            <a:avLst/>
          </a:prstGeom>
          <a:noFill/>
          <a:ln/>
        </p:spPr>
        <p:txBody>
          <a:bodyPr wrap="squar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displayClubDescription</a:t>
            </a:r>
            <a:endParaRPr lang="en-US" sz="2598" dirty="0"/>
          </a:p>
        </p:txBody>
      </p:sp>
      <p:sp>
        <p:nvSpPr>
          <p:cNvPr id="10" name="Text 6"/>
          <p:cNvSpPr/>
          <p:nvPr/>
        </p:nvSpPr>
        <p:spPr>
          <a:xfrm>
            <a:off x="1847255" y="4520327"/>
            <a:ext cx="3183493"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 for searching, O(n) for insertion, where n is the number of lines in the input file.</a:t>
            </a:r>
            <a:endParaRPr lang="en-US" sz="2078" dirty="0"/>
          </a:p>
        </p:txBody>
      </p:sp>
      <p:sp>
        <p:nvSpPr>
          <p:cNvPr id="11" name="Shape 7"/>
          <p:cNvSpPr/>
          <p:nvPr/>
        </p:nvSpPr>
        <p:spPr>
          <a:xfrm>
            <a:off x="5294590" y="3446621"/>
            <a:ext cx="593765" cy="593765"/>
          </a:xfrm>
          <a:prstGeom prst="roundRect">
            <a:avLst>
              <a:gd name="adj" fmla="val 20002"/>
            </a:avLst>
          </a:prstGeom>
          <a:noFill/>
          <a:ln w="15240">
            <a:solidFill>
              <a:srgbClr val="47337F"/>
            </a:solidFill>
            <a:prstDash val="solid"/>
          </a:ln>
        </p:spPr>
      </p:sp>
      <p:sp>
        <p:nvSpPr>
          <p:cNvPr id="12" name="Text 8"/>
          <p:cNvSpPr/>
          <p:nvPr/>
        </p:nvSpPr>
        <p:spPr>
          <a:xfrm>
            <a:off x="5482233" y="3496032"/>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10</a:t>
            </a:r>
            <a:endParaRPr lang="en-US" sz="3117" dirty="0"/>
          </a:p>
        </p:txBody>
      </p:sp>
      <p:sp>
        <p:nvSpPr>
          <p:cNvPr id="13" name="Text 9"/>
          <p:cNvSpPr/>
          <p:nvPr/>
        </p:nvSpPr>
        <p:spPr>
          <a:xfrm>
            <a:off x="6152198" y="3537347"/>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displayclublist</a:t>
            </a:r>
            <a:endParaRPr lang="en-US" sz="2598" dirty="0"/>
          </a:p>
        </p:txBody>
      </p:sp>
      <p:sp>
        <p:nvSpPr>
          <p:cNvPr id="14" name="Text 10"/>
          <p:cNvSpPr/>
          <p:nvPr/>
        </p:nvSpPr>
        <p:spPr>
          <a:xfrm>
            <a:off x="6152198" y="4108013"/>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O(n), where n is the number of lines in the input file.</a:t>
            </a:r>
            <a:endParaRPr lang="en-US" sz="2078" dirty="0"/>
          </a:p>
        </p:txBody>
      </p:sp>
      <p:sp>
        <p:nvSpPr>
          <p:cNvPr id="15" name="Shape 11"/>
          <p:cNvSpPr/>
          <p:nvPr/>
        </p:nvSpPr>
        <p:spPr>
          <a:xfrm>
            <a:off x="9599533" y="3446621"/>
            <a:ext cx="593765" cy="593765"/>
          </a:xfrm>
          <a:prstGeom prst="roundRect">
            <a:avLst>
              <a:gd name="adj" fmla="val 20002"/>
            </a:avLst>
          </a:prstGeom>
          <a:noFill/>
          <a:ln w="15240">
            <a:solidFill>
              <a:srgbClr val="47337F"/>
            </a:solidFill>
            <a:prstDash val="solid"/>
          </a:ln>
        </p:spPr>
      </p:sp>
      <p:sp>
        <p:nvSpPr>
          <p:cNvPr id="16" name="Text 12"/>
          <p:cNvSpPr/>
          <p:nvPr/>
        </p:nvSpPr>
        <p:spPr>
          <a:xfrm>
            <a:off x="9783723" y="3496032"/>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11</a:t>
            </a:r>
            <a:endParaRPr lang="en-US" sz="3117" dirty="0"/>
          </a:p>
        </p:txBody>
      </p:sp>
      <p:sp>
        <p:nvSpPr>
          <p:cNvPr id="17" name="Text 13"/>
          <p:cNvSpPr/>
          <p:nvPr/>
        </p:nvSpPr>
        <p:spPr>
          <a:xfrm>
            <a:off x="10457140" y="3537347"/>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clubusingcat</a:t>
            </a:r>
            <a:endParaRPr lang="en-US" sz="2598" dirty="0"/>
          </a:p>
        </p:txBody>
      </p:sp>
      <p:sp>
        <p:nvSpPr>
          <p:cNvPr id="18" name="Text 14"/>
          <p:cNvSpPr/>
          <p:nvPr/>
        </p:nvSpPr>
        <p:spPr>
          <a:xfrm>
            <a:off x="10457140" y="4108013"/>
            <a:ext cx="3183493"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a:t>
            </a:r>
            <a:endParaRPr lang="en-US" sz="2078" dirty="0"/>
          </a:p>
        </p:txBody>
      </p:sp>
    </p:spTree>
    <p:extLst>
      <p:ext uri="{BB962C8B-B14F-4D97-AF65-F5344CB8AC3E}">
        <p14:creationId xmlns:p14="http://schemas.microsoft.com/office/powerpoint/2010/main" val="2125093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449229"/>
            <a:ext cx="6598206"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Space Complexity</a:t>
            </a:r>
            <a:endParaRPr lang="en-US" sz="5195" dirty="0"/>
          </a:p>
        </p:txBody>
      </p:sp>
      <p:sp>
        <p:nvSpPr>
          <p:cNvPr id="7" name="Shape 3"/>
          <p:cNvSpPr/>
          <p:nvPr/>
        </p:nvSpPr>
        <p:spPr>
          <a:xfrm>
            <a:off x="989648" y="2875955"/>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2925366"/>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1</a:t>
            </a:r>
            <a:endParaRPr lang="en-US" sz="3117" dirty="0"/>
          </a:p>
        </p:txBody>
      </p:sp>
      <p:sp>
        <p:nvSpPr>
          <p:cNvPr id="9" name="Text 5"/>
          <p:cNvSpPr/>
          <p:nvPr/>
        </p:nvSpPr>
        <p:spPr>
          <a:xfrm>
            <a:off x="1847255" y="2966680"/>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readstudent_info</a:t>
            </a:r>
            <a:endParaRPr lang="en-US" sz="2598" dirty="0"/>
          </a:p>
        </p:txBody>
      </p:sp>
      <p:sp>
        <p:nvSpPr>
          <p:cNvPr id="10" name="Text 6"/>
          <p:cNvSpPr/>
          <p:nvPr/>
        </p:nvSpPr>
        <p:spPr>
          <a:xfrm>
            <a:off x="1847255" y="3537347"/>
            <a:ext cx="5336024" cy="84462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students in the input file.</a:t>
            </a:r>
            <a:endParaRPr lang="en-US" sz="2078" dirty="0"/>
          </a:p>
        </p:txBody>
      </p:sp>
      <p:sp>
        <p:nvSpPr>
          <p:cNvPr id="11" name="Shape 7"/>
          <p:cNvSpPr/>
          <p:nvPr/>
        </p:nvSpPr>
        <p:spPr>
          <a:xfrm>
            <a:off x="7447121" y="2875955"/>
            <a:ext cx="593765" cy="593765"/>
          </a:xfrm>
          <a:prstGeom prst="roundRect">
            <a:avLst>
              <a:gd name="adj" fmla="val 20002"/>
            </a:avLst>
          </a:prstGeom>
          <a:noFill/>
          <a:ln w="15240">
            <a:solidFill>
              <a:srgbClr val="47337F"/>
            </a:solidFill>
            <a:prstDash val="solid"/>
          </a:ln>
        </p:spPr>
      </p:sp>
      <p:sp>
        <p:nvSpPr>
          <p:cNvPr id="12" name="Text 8"/>
          <p:cNvSpPr/>
          <p:nvPr/>
        </p:nvSpPr>
        <p:spPr>
          <a:xfrm>
            <a:off x="7634764" y="2925366"/>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2</a:t>
            </a:r>
            <a:endParaRPr lang="en-US" sz="3117" dirty="0"/>
          </a:p>
        </p:txBody>
      </p:sp>
      <p:sp>
        <p:nvSpPr>
          <p:cNvPr id="13" name="Text 9"/>
          <p:cNvSpPr/>
          <p:nvPr/>
        </p:nvSpPr>
        <p:spPr>
          <a:xfrm>
            <a:off x="8304728" y="2966680"/>
            <a:ext cx="338804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read_stuMemberships</a:t>
            </a:r>
            <a:endParaRPr lang="en-US" sz="2598" dirty="0"/>
          </a:p>
        </p:txBody>
      </p:sp>
      <p:sp>
        <p:nvSpPr>
          <p:cNvPr id="14" name="Text 10"/>
          <p:cNvSpPr/>
          <p:nvPr/>
        </p:nvSpPr>
        <p:spPr>
          <a:xfrm>
            <a:off x="8304728" y="3537347"/>
            <a:ext cx="5336024"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O(m*(k+l)), where m is the number of student IDs, k is the number of unique names, and l is the number of roles in the input file.</a:t>
            </a:r>
            <a:endParaRPr lang="en-US" sz="2078" dirty="0"/>
          </a:p>
        </p:txBody>
      </p:sp>
      <p:sp>
        <p:nvSpPr>
          <p:cNvPr id="15" name="Shape 11"/>
          <p:cNvSpPr/>
          <p:nvPr/>
        </p:nvSpPr>
        <p:spPr>
          <a:xfrm>
            <a:off x="989648" y="5696545"/>
            <a:ext cx="593765" cy="593765"/>
          </a:xfrm>
          <a:prstGeom prst="roundRect">
            <a:avLst>
              <a:gd name="adj" fmla="val 20002"/>
            </a:avLst>
          </a:prstGeom>
          <a:noFill/>
          <a:ln w="15240">
            <a:solidFill>
              <a:srgbClr val="47337F"/>
            </a:solidFill>
            <a:prstDash val="solid"/>
          </a:ln>
        </p:spPr>
      </p:sp>
      <p:sp>
        <p:nvSpPr>
          <p:cNvPr id="16" name="Text 12"/>
          <p:cNvSpPr/>
          <p:nvPr/>
        </p:nvSpPr>
        <p:spPr>
          <a:xfrm>
            <a:off x="1173837" y="5745956"/>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3</a:t>
            </a:r>
            <a:endParaRPr lang="en-US" sz="3117" dirty="0"/>
          </a:p>
        </p:txBody>
      </p:sp>
      <p:sp>
        <p:nvSpPr>
          <p:cNvPr id="17" name="Text 13"/>
          <p:cNvSpPr/>
          <p:nvPr/>
        </p:nvSpPr>
        <p:spPr>
          <a:xfrm>
            <a:off x="1847255" y="5787271"/>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searchStudentByID</a:t>
            </a:r>
            <a:endParaRPr lang="en-US" sz="2598" dirty="0"/>
          </a:p>
        </p:txBody>
      </p:sp>
      <p:sp>
        <p:nvSpPr>
          <p:cNvPr id="18" name="Text 14"/>
          <p:cNvSpPr/>
          <p:nvPr/>
        </p:nvSpPr>
        <p:spPr>
          <a:xfrm>
            <a:off x="1847255" y="6357938"/>
            <a:ext cx="5336024"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a:t>
            </a:r>
            <a:endParaRPr lang="en-US" sz="2078" dirty="0"/>
          </a:p>
        </p:txBody>
      </p:sp>
      <p:sp>
        <p:nvSpPr>
          <p:cNvPr id="19" name="Shape 15"/>
          <p:cNvSpPr/>
          <p:nvPr/>
        </p:nvSpPr>
        <p:spPr>
          <a:xfrm>
            <a:off x="7447121" y="5696545"/>
            <a:ext cx="593765" cy="593765"/>
          </a:xfrm>
          <a:prstGeom prst="roundRect">
            <a:avLst>
              <a:gd name="adj" fmla="val 20002"/>
            </a:avLst>
          </a:prstGeom>
          <a:noFill/>
          <a:ln w="15240">
            <a:solidFill>
              <a:srgbClr val="47337F"/>
            </a:solidFill>
            <a:prstDash val="solid"/>
          </a:ln>
        </p:spPr>
      </p:sp>
      <p:sp>
        <p:nvSpPr>
          <p:cNvPr id="20" name="Text 16"/>
          <p:cNvSpPr/>
          <p:nvPr/>
        </p:nvSpPr>
        <p:spPr>
          <a:xfrm>
            <a:off x="7625239" y="5745956"/>
            <a:ext cx="23753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4</a:t>
            </a:r>
            <a:endParaRPr lang="en-US" sz="3117" dirty="0"/>
          </a:p>
        </p:txBody>
      </p:sp>
      <p:sp>
        <p:nvSpPr>
          <p:cNvPr id="21" name="Text 17"/>
          <p:cNvSpPr/>
          <p:nvPr/>
        </p:nvSpPr>
        <p:spPr>
          <a:xfrm>
            <a:off x="8304728" y="5787271"/>
            <a:ext cx="3525560"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searchStudentByName</a:t>
            </a:r>
            <a:endParaRPr lang="en-US" sz="2598" dirty="0"/>
          </a:p>
        </p:txBody>
      </p:sp>
      <p:sp>
        <p:nvSpPr>
          <p:cNvPr id="22" name="Text 18"/>
          <p:cNvSpPr/>
          <p:nvPr/>
        </p:nvSpPr>
        <p:spPr>
          <a:xfrm>
            <a:off x="8304728" y="6357938"/>
            <a:ext cx="5336024"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O(1).</a:t>
            </a:r>
            <a:endParaRPr lang="en-US" sz="2078" dirty="0"/>
          </a:p>
        </p:txBody>
      </p:sp>
    </p:spTree>
    <p:extLst>
      <p:ext uri="{BB962C8B-B14F-4D97-AF65-F5344CB8AC3E}">
        <p14:creationId xmlns:p14="http://schemas.microsoft.com/office/powerpoint/2010/main" val="4111455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454229"/>
            <a:ext cx="8181261"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Space Complexity </a:t>
            </a:r>
            <a:endParaRPr lang="en-US" sz="5195" dirty="0"/>
          </a:p>
        </p:txBody>
      </p:sp>
      <p:sp>
        <p:nvSpPr>
          <p:cNvPr id="7" name="Shape 3"/>
          <p:cNvSpPr/>
          <p:nvPr/>
        </p:nvSpPr>
        <p:spPr>
          <a:xfrm>
            <a:off x="989648" y="2880955"/>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2930366"/>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5</a:t>
            </a:r>
            <a:endParaRPr lang="en-US" sz="3117" dirty="0"/>
          </a:p>
        </p:txBody>
      </p:sp>
      <p:sp>
        <p:nvSpPr>
          <p:cNvPr id="9" name="Text 5"/>
          <p:cNvSpPr/>
          <p:nvPr/>
        </p:nvSpPr>
        <p:spPr>
          <a:xfrm>
            <a:off x="1847255" y="2971681"/>
            <a:ext cx="3183493" cy="824627"/>
          </a:xfrm>
          <a:prstGeom prst="rect">
            <a:avLst/>
          </a:prstGeom>
          <a:noFill/>
          <a:ln/>
        </p:spPr>
        <p:txBody>
          <a:bodyPr wrap="squar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displayClubDescription</a:t>
            </a:r>
            <a:endParaRPr lang="en-US" sz="2598" dirty="0"/>
          </a:p>
        </p:txBody>
      </p:sp>
      <p:sp>
        <p:nvSpPr>
          <p:cNvPr id="10" name="Text 6"/>
          <p:cNvSpPr/>
          <p:nvPr/>
        </p:nvSpPr>
        <p:spPr>
          <a:xfrm>
            <a:off x="1847255" y="3954661"/>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clubs in the input file.</a:t>
            </a:r>
            <a:endParaRPr lang="en-US" sz="2078" dirty="0"/>
          </a:p>
        </p:txBody>
      </p:sp>
      <p:sp>
        <p:nvSpPr>
          <p:cNvPr id="11" name="Shape 7"/>
          <p:cNvSpPr/>
          <p:nvPr/>
        </p:nvSpPr>
        <p:spPr>
          <a:xfrm>
            <a:off x="5294590" y="2880955"/>
            <a:ext cx="593765" cy="593765"/>
          </a:xfrm>
          <a:prstGeom prst="roundRect">
            <a:avLst>
              <a:gd name="adj" fmla="val 20002"/>
            </a:avLst>
          </a:prstGeom>
          <a:noFill/>
          <a:ln w="15240">
            <a:solidFill>
              <a:srgbClr val="47337F"/>
            </a:solidFill>
            <a:prstDash val="solid"/>
          </a:ln>
        </p:spPr>
      </p:sp>
      <p:sp>
        <p:nvSpPr>
          <p:cNvPr id="12" name="Text 8"/>
          <p:cNvSpPr/>
          <p:nvPr/>
        </p:nvSpPr>
        <p:spPr>
          <a:xfrm>
            <a:off x="5482233" y="2930366"/>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6</a:t>
            </a:r>
            <a:endParaRPr lang="en-US" sz="3117" dirty="0"/>
          </a:p>
        </p:txBody>
      </p:sp>
      <p:sp>
        <p:nvSpPr>
          <p:cNvPr id="13" name="Text 9"/>
          <p:cNvSpPr/>
          <p:nvPr/>
        </p:nvSpPr>
        <p:spPr>
          <a:xfrm>
            <a:off x="6152198" y="2971681"/>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displayclublist</a:t>
            </a:r>
            <a:endParaRPr lang="en-US" sz="2598" dirty="0"/>
          </a:p>
        </p:txBody>
      </p:sp>
      <p:sp>
        <p:nvSpPr>
          <p:cNvPr id="14" name="Text 10"/>
          <p:cNvSpPr/>
          <p:nvPr/>
        </p:nvSpPr>
        <p:spPr>
          <a:xfrm>
            <a:off x="6152198" y="3542348"/>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clubs in the input file.</a:t>
            </a:r>
            <a:endParaRPr lang="en-US" sz="2078" dirty="0"/>
          </a:p>
        </p:txBody>
      </p:sp>
      <p:sp>
        <p:nvSpPr>
          <p:cNvPr id="15" name="Shape 11"/>
          <p:cNvSpPr/>
          <p:nvPr/>
        </p:nvSpPr>
        <p:spPr>
          <a:xfrm>
            <a:off x="9599533" y="2880955"/>
            <a:ext cx="593765" cy="593765"/>
          </a:xfrm>
          <a:prstGeom prst="roundRect">
            <a:avLst>
              <a:gd name="adj" fmla="val 20002"/>
            </a:avLst>
          </a:prstGeom>
          <a:noFill/>
          <a:ln w="15240">
            <a:solidFill>
              <a:srgbClr val="47337F"/>
            </a:solidFill>
            <a:prstDash val="solid"/>
          </a:ln>
        </p:spPr>
      </p:sp>
      <p:sp>
        <p:nvSpPr>
          <p:cNvPr id="16" name="Text 12"/>
          <p:cNvSpPr/>
          <p:nvPr/>
        </p:nvSpPr>
        <p:spPr>
          <a:xfrm>
            <a:off x="9783723" y="2930366"/>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7</a:t>
            </a:r>
            <a:endParaRPr lang="en-US" sz="3117" dirty="0"/>
          </a:p>
        </p:txBody>
      </p:sp>
      <p:sp>
        <p:nvSpPr>
          <p:cNvPr id="17" name="Text 13"/>
          <p:cNvSpPr/>
          <p:nvPr/>
        </p:nvSpPr>
        <p:spPr>
          <a:xfrm>
            <a:off x="10457140" y="2971681"/>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clubusingcat</a:t>
            </a:r>
            <a:endParaRPr lang="en-US" sz="2598" dirty="0"/>
          </a:p>
        </p:txBody>
      </p:sp>
      <p:sp>
        <p:nvSpPr>
          <p:cNvPr id="18" name="Text 14"/>
          <p:cNvSpPr/>
          <p:nvPr/>
        </p:nvSpPr>
        <p:spPr>
          <a:xfrm>
            <a:off x="10457140" y="3542348"/>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categories in the input file.</a:t>
            </a:r>
            <a:endParaRPr lang="en-US" sz="2078" dirty="0"/>
          </a:p>
        </p:txBody>
      </p:sp>
      <p:sp>
        <p:nvSpPr>
          <p:cNvPr id="19" name="Shape 15"/>
          <p:cNvSpPr/>
          <p:nvPr/>
        </p:nvSpPr>
        <p:spPr>
          <a:xfrm>
            <a:off x="989648" y="5691545"/>
            <a:ext cx="593765" cy="593765"/>
          </a:xfrm>
          <a:prstGeom prst="roundRect">
            <a:avLst>
              <a:gd name="adj" fmla="val 20002"/>
            </a:avLst>
          </a:prstGeom>
          <a:noFill/>
          <a:ln w="15240">
            <a:solidFill>
              <a:srgbClr val="47337F"/>
            </a:solidFill>
            <a:prstDash val="solid"/>
          </a:ln>
        </p:spPr>
      </p:sp>
      <p:sp>
        <p:nvSpPr>
          <p:cNvPr id="20" name="Text 16"/>
          <p:cNvSpPr/>
          <p:nvPr/>
        </p:nvSpPr>
        <p:spPr>
          <a:xfrm>
            <a:off x="1167765" y="5740956"/>
            <a:ext cx="23753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8</a:t>
            </a:r>
            <a:endParaRPr lang="en-US" sz="3117" dirty="0"/>
          </a:p>
        </p:txBody>
      </p:sp>
      <p:sp>
        <p:nvSpPr>
          <p:cNvPr id="21" name="Text 17"/>
          <p:cNvSpPr/>
          <p:nvPr/>
        </p:nvSpPr>
        <p:spPr>
          <a:xfrm>
            <a:off x="1847255" y="5782270"/>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getinfobyclubname</a:t>
            </a:r>
            <a:endParaRPr lang="en-US" sz="2598" dirty="0"/>
          </a:p>
        </p:txBody>
      </p:sp>
      <p:sp>
        <p:nvSpPr>
          <p:cNvPr id="22" name="Text 18"/>
          <p:cNvSpPr/>
          <p:nvPr/>
        </p:nvSpPr>
        <p:spPr>
          <a:xfrm>
            <a:off x="1847255" y="6352937"/>
            <a:ext cx="11793498" cy="422315"/>
          </a:xfrm>
          <a:prstGeom prst="rect">
            <a:avLst/>
          </a:prstGeom>
          <a:noFill/>
          <a:ln/>
        </p:spPr>
        <p:txBody>
          <a:bodyPr wrap="non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clubs in the input file.</a:t>
            </a:r>
            <a:endParaRPr lang="en-US" sz="2078" dirty="0"/>
          </a:p>
        </p:txBody>
      </p:sp>
    </p:spTree>
    <p:extLst>
      <p:ext uri="{BB962C8B-B14F-4D97-AF65-F5344CB8AC3E}">
        <p14:creationId xmlns:p14="http://schemas.microsoft.com/office/powerpoint/2010/main" val="900607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2226112"/>
            <a:ext cx="10319385"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Space Complexity </a:t>
            </a:r>
            <a:endParaRPr lang="en-US" sz="5195" dirty="0"/>
          </a:p>
        </p:txBody>
      </p:sp>
      <p:sp>
        <p:nvSpPr>
          <p:cNvPr id="7" name="Shape 3"/>
          <p:cNvSpPr/>
          <p:nvPr/>
        </p:nvSpPr>
        <p:spPr>
          <a:xfrm>
            <a:off x="989648" y="3652838"/>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3702248"/>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9</a:t>
            </a:r>
            <a:endParaRPr lang="en-US" sz="3117" dirty="0"/>
          </a:p>
        </p:txBody>
      </p:sp>
      <p:sp>
        <p:nvSpPr>
          <p:cNvPr id="9" name="Text 5"/>
          <p:cNvSpPr/>
          <p:nvPr/>
        </p:nvSpPr>
        <p:spPr>
          <a:xfrm>
            <a:off x="1847255" y="3743563"/>
            <a:ext cx="3183493" cy="824627"/>
          </a:xfrm>
          <a:prstGeom prst="rect">
            <a:avLst/>
          </a:prstGeom>
          <a:noFill/>
          <a:ln/>
        </p:spPr>
        <p:txBody>
          <a:bodyPr wrap="squar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getinfobyfacultyname</a:t>
            </a:r>
            <a:endParaRPr lang="en-US" sz="2598" dirty="0"/>
          </a:p>
        </p:txBody>
      </p:sp>
      <p:sp>
        <p:nvSpPr>
          <p:cNvPr id="10" name="Text 6"/>
          <p:cNvSpPr/>
          <p:nvPr/>
        </p:nvSpPr>
        <p:spPr>
          <a:xfrm>
            <a:off x="1847255" y="4726543"/>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faculty names in the input file.</a:t>
            </a:r>
            <a:endParaRPr lang="en-US" sz="2078" dirty="0"/>
          </a:p>
        </p:txBody>
      </p:sp>
      <p:sp>
        <p:nvSpPr>
          <p:cNvPr id="11" name="Shape 7"/>
          <p:cNvSpPr/>
          <p:nvPr/>
        </p:nvSpPr>
        <p:spPr>
          <a:xfrm>
            <a:off x="5294590" y="3652838"/>
            <a:ext cx="593765" cy="593765"/>
          </a:xfrm>
          <a:prstGeom prst="roundRect">
            <a:avLst>
              <a:gd name="adj" fmla="val 20002"/>
            </a:avLst>
          </a:prstGeom>
          <a:noFill/>
          <a:ln w="15240">
            <a:solidFill>
              <a:srgbClr val="47337F"/>
            </a:solidFill>
            <a:prstDash val="solid"/>
          </a:ln>
        </p:spPr>
      </p:sp>
      <p:sp>
        <p:nvSpPr>
          <p:cNvPr id="12" name="Text 8"/>
          <p:cNvSpPr/>
          <p:nvPr/>
        </p:nvSpPr>
        <p:spPr>
          <a:xfrm>
            <a:off x="5482233" y="3702248"/>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10</a:t>
            </a:r>
            <a:endParaRPr lang="en-US" sz="3117" dirty="0"/>
          </a:p>
        </p:txBody>
      </p:sp>
      <p:sp>
        <p:nvSpPr>
          <p:cNvPr id="13" name="Text 9"/>
          <p:cNvSpPr/>
          <p:nvPr/>
        </p:nvSpPr>
        <p:spPr>
          <a:xfrm>
            <a:off x="6152198" y="3743563"/>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getinfobyfacultyid</a:t>
            </a:r>
            <a:endParaRPr lang="en-US" sz="2598" dirty="0"/>
          </a:p>
        </p:txBody>
      </p:sp>
      <p:sp>
        <p:nvSpPr>
          <p:cNvPr id="14" name="Text 10"/>
          <p:cNvSpPr/>
          <p:nvPr/>
        </p:nvSpPr>
        <p:spPr>
          <a:xfrm>
            <a:off x="6152198" y="4314230"/>
            <a:ext cx="3183493" cy="1266944"/>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 where m is the number of faculty IDs in the input file.</a:t>
            </a:r>
            <a:endParaRPr lang="en-US" sz="2078" dirty="0"/>
          </a:p>
        </p:txBody>
      </p:sp>
      <p:sp>
        <p:nvSpPr>
          <p:cNvPr id="15" name="Shape 11"/>
          <p:cNvSpPr/>
          <p:nvPr/>
        </p:nvSpPr>
        <p:spPr>
          <a:xfrm>
            <a:off x="9599533" y="3652838"/>
            <a:ext cx="593765" cy="593765"/>
          </a:xfrm>
          <a:prstGeom prst="roundRect">
            <a:avLst>
              <a:gd name="adj" fmla="val 20002"/>
            </a:avLst>
          </a:prstGeom>
          <a:noFill/>
          <a:ln w="15240">
            <a:solidFill>
              <a:srgbClr val="47337F"/>
            </a:solidFill>
            <a:prstDash val="solid"/>
          </a:ln>
        </p:spPr>
      </p:sp>
      <p:sp>
        <p:nvSpPr>
          <p:cNvPr id="16" name="Text 12"/>
          <p:cNvSpPr/>
          <p:nvPr/>
        </p:nvSpPr>
        <p:spPr>
          <a:xfrm>
            <a:off x="9783723" y="3702248"/>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rPr>
              <a:t>11</a:t>
            </a:r>
            <a:endParaRPr lang="en-US" sz="3117" dirty="0"/>
          </a:p>
        </p:txBody>
      </p:sp>
      <p:sp>
        <p:nvSpPr>
          <p:cNvPr id="17" name="Text 13"/>
          <p:cNvSpPr/>
          <p:nvPr/>
        </p:nvSpPr>
        <p:spPr>
          <a:xfrm>
            <a:off x="10457140" y="3743563"/>
            <a:ext cx="318349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studentlist_byclub</a:t>
            </a:r>
            <a:endParaRPr lang="en-US" sz="2598" dirty="0"/>
          </a:p>
        </p:txBody>
      </p:sp>
      <p:sp>
        <p:nvSpPr>
          <p:cNvPr id="18" name="Text 14"/>
          <p:cNvSpPr/>
          <p:nvPr/>
        </p:nvSpPr>
        <p:spPr>
          <a:xfrm>
            <a:off x="10457140" y="4314230"/>
            <a:ext cx="3183493"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O(m+n) where m is the number of student IDs and n is the number of lines in the input file.</a:t>
            </a:r>
            <a:endParaRPr lang="en-US" sz="2078" dirty="0"/>
          </a:p>
        </p:txBody>
      </p:sp>
    </p:spTree>
    <p:extLst>
      <p:ext uri="{BB962C8B-B14F-4D97-AF65-F5344CB8AC3E}">
        <p14:creationId xmlns:p14="http://schemas.microsoft.com/office/powerpoint/2010/main" val="1144185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52134"/>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9452134"/>
          </a:xfrm>
          <a:prstGeom prst="rect">
            <a:avLst/>
          </a:prstGeom>
        </p:spPr>
      </p:pic>
      <p:sp>
        <p:nvSpPr>
          <p:cNvPr id="6" name="Text 2"/>
          <p:cNvSpPr/>
          <p:nvPr/>
        </p:nvSpPr>
        <p:spPr>
          <a:xfrm>
            <a:off x="989648" y="204132"/>
            <a:ext cx="9208413" cy="1550551"/>
          </a:xfrm>
          <a:prstGeom prst="rect">
            <a:avLst/>
          </a:prstGeom>
          <a:noFill/>
          <a:ln/>
        </p:spPr>
        <p:txBody>
          <a:bodyPr wrap="none" rtlCol="0" anchor="t"/>
          <a:lstStyle/>
          <a:p>
            <a:pPr>
              <a:lnSpc>
                <a:spcPts val="6494"/>
              </a:lnSpc>
            </a:pPr>
            <a:r>
              <a:rPr lang="en-US" sz="5195" b="1" kern="0" spc="-156" dirty="0">
                <a:solidFill>
                  <a:srgbClr val="A680FF"/>
                </a:solidFill>
                <a:latin typeface="p22-mackinac-pro" pitchFamily="34" charset="0"/>
                <a:ea typeface="p22-mackinac-pro" pitchFamily="34" charset="-122"/>
                <a:cs typeface="p22-mackinac-pro" pitchFamily="34" charset="-120"/>
              </a:rPr>
              <a:t>Data Structure Used: Hash Table</a:t>
            </a:r>
            <a:br>
              <a:rPr lang="en-US" sz="5195" b="1" kern="0" spc="-156" dirty="0">
                <a:solidFill>
                  <a:srgbClr val="A680FF"/>
                </a:solidFill>
                <a:latin typeface="p22-mackinac-pro" pitchFamily="34" charset="0"/>
                <a:ea typeface="p22-mackinac-pro" pitchFamily="34" charset="-122"/>
                <a:cs typeface="p22-mackinac-pro" pitchFamily="34" charset="-120"/>
              </a:rPr>
            </a:br>
            <a:r>
              <a:rPr lang="en-US" sz="5195" b="1" kern="0" spc="-156" dirty="0">
                <a:solidFill>
                  <a:srgbClr val="A680FF"/>
                </a:solidFill>
                <a:latin typeface="p22-mackinac-pro" pitchFamily="34" charset="0"/>
                <a:ea typeface="p22-mackinac-pro" pitchFamily="34" charset="-122"/>
                <a:cs typeface="p22-mackinac-pro" pitchFamily="34" charset="-120"/>
              </a:rPr>
              <a:t>Rationale for Using Hash Table</a:t>
            </a:r>
          </a:p>
          <a:p>
            <a:pPr marL="0" indent="0">
              <a:lnSpc>
                <a:spcPts val="6494"/>
              </a:lnSpc>
              <a:buNone/>
            </a:pPr>
            <a:endParaRPr lang="en-US" sz="5195" dirty="0"/>
          </a:p>
        </p:txBody>
      </p:sp>
      <p:sp>
        <p:nvSpPr>
          <p:cNvPr id="7" name="Shape 3"/>
          <p:cNvSpPr/>
          <p:nvPr/>
        </p:nvSpPr>
        <p:spPr>
          <a:xfrm>
            <a:off x="989648" y="2152531"/>
            <a:ext cx="593765" cy="593765"/>
          </a:xfrm>
          <a:prstGeom prst="roundRect">
            <a:avLst>
              <a:gd name="adj" fmla="val 20002"/>
            </a:avLst>
          </a:prstGeom>
          <a:noFill/>
          <a:ln w="15240">
            <a:solidFill>
              <a:srgbClr val="47337F"/>
            </a:solidFill>
            <a:prstDash val="solid"/>
          </a:ln>
        </p:spPr>
      </p:sp>
      <p:sp>
        <p:nvSpPr>
          <p:cNvPr id="8" name="Text 4"/>
          <p:cNvSpPr/>
          <p:nvPr/>
        </p:nvSpPr>
        <p:spPr>
          <a:xfrm>
            <a:off x="1212056" y="2201942"/>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1</a:t>
            </a:r>
            <a:endParaRPr lang="en-US" sz="3117" dirty="0"/>
          </a:p>
        </p:txBody>
      </p:sp>
      <p:sp>
        <p:nvSpPr>
          <p:cNvPr id="9" name="Text 5"/>
          <p:cNvSpPr/>
          <p:nvPr/>
        </p:nvSpPr>
        <p:spPr>
          <a:xfrm>
            <a:off x="1847255" y="2243257"/>
            <a:ext cx="5006340"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Objective: Minimize Search Time</a:t>
            </a:r>
            <a:endParaRPr lang="en-US" sz="2598" dirty="0"/>
          </a:p>
        </p:txBody>
      </p:sp>
      <p:sp>
        <p:nvSpPr>
          <p:cNvPr id="10" name="Text 6"/>
          <p:cNvSpPr/>
          <p:nvPr/>
        </p:nvSpPr>
        <p:spPr>
          <a:xfrm>
            <a:off x="1847255" y="2813923"/>
            <a:ext cx="5336024" cy="2533888"/>
          </a:xfrm>
          <a:prstGeom prst="rect">
            <a:avLst/>
          </a:prstGeom>
          <a:noFill/>
          <a:ln/>
        </p:spPr>
        <p:txBody>
          <a:bodyPr wrap="square" rtlCol="0" anchor="t"/>
          <a:lstStyle/>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The main objective of our project was to minimize the search time of a club member.</a:t>
            </a:r>
          </a:p>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Unordered map ensures very fast lookup, and the time complexity in the average case is O(1). </a:t>
            </a:r>
          </a:p>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Thus, unordered map was the best possible option to carry out our project.</a:t>
            </a:r>
            <a:endParaRPr lang="en-US" sz="2078" dirty="0"/>
          </a:p>
        </p:txBody>
      </p:sp>
      <p:sp>
        <p:nvSpPr>
          <p:cNvPr id="11" name="Shape 7"/>
          <p:cNvSpPr/>
          <p:nvPr/>
        </p:nvSpPr>
        <p:spPr>
          <a:xfrm>
            <a:off x="7447121" y="2152531"/>
            <a:ext cx="593765" cy="593765"/>
          </a:xfrm>
          <a:prstGeom prst="roundRect">
            <a:avLst>
              <a:gd name="adj" fmla="val 20002"/>
            </a:avLst>
          </a:prstGeom>
          <a:noFill/>
          <a:ln w="15240">
            <a:solidFill>
              <a:srgbClr val="47337F"/>
            </a:solidFill>
            <a:prstDash val="solid"/>
          </a:ln>
        </p:spPr>
      </p:sp>
      <p:sp>
        <p:nvSpPr>
          <p:cNvPr id="12" name="Text 8"/>
          <p:cNvSpPr/>
          <p:nvPr/>
        </p:nvSpPr>
        <p:spPr>
          <a:xfrm>
            <a:off x="7634764" y="2201942"/>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2</a:t>
            </a:r>
            <a:endParaRPr lang="en-US" sz="3117" dirty="0"/>
          </a:p>
        </p:txBody>
      </p:sp>
      <p:sp>
        <p:nvSpPr>
          <p:cNvPr id="13" name="Text 9"/>
          <p:cNvSpPr/>
          <p:nvPr/>
        </p:nvSpPr>
        <p:spPr>
          <a:xfrm>
            <a:off x="8304728" y="2243257"/>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Collision Handling</a:t>
            </a:r>
            <a:endParaRPr lang="en-US" sz="2598" dirty="0"/>
          </a:p>
        </p:txBody>
      </p:sp>
      <p:sp>
        <p:nvSpPr>
          <p:cNvPr id="14" name="Text 10"/>
          <p:cNvSpPr/>
          <p:nvPr/>
        </p:nvSpPr>
        <p:spPr>
          <a:xfrm>
            <a:off x="8304728" y="2813923"/>
            <a:ext cx="5336024" cy="5281862"/>
          </a:xfrm>
          <a:prstGeom prst="rect">
            <a:avLst/>
          </a:prstGeom>
          <a:noFill/>
          <a:ln/>
        </p:spPr>
        <p:txBody>
          <a:bodyPr wrap="square" rtlCol="0" anchor="t"/>
          <a:lstStyle/>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Unordered map has a worst-case complexity of O(n), however this usually happens when a collision occurs for every insertion in the map.</a:t>
            </a:r>
          </a:p>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This case is not very likely to happen in our project as all student IDs are unique and it is very less likely that a student is a member of all the clubs. </a:t>
            </a:r>
          </a:p>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Even if a collision is to happen, it can never be the case that a collision happens on every insertion. </a:t>
            </a:r>
          </a:p>
          <a:p>
            <a:pPr marL="342900" indent="-342900">
              <a:lnSpc>
                <a:spcPts val="3325"/>
              </a:lnSpc>
              <a:buFont typeface="Arial" panose="020B0604020202020204" pitchFamily="34" charset="0"/>
              <a:buChar char="•"/>
            </a:pPr>
            <a:r>
              <a:rPr lang="en-US" sz="2078" kern="0" spc="-42" dirty="0">
                <a:solidFill>
                  <a:srgbClr val="E0D6DE"/>
                </a:solidFill>
                <a:latin typeface="Inter" pitchFamily="34" charset="0"/>
                <a:ea typeface="Inter" pitchFamily="34" charset="-122"/>
                <a:cs typeface="Inter" pitchFamily="34" charset="-120"/>
              </a:rPr>
              <a:t>Thus, the average time complexity for searching is O(1) in our project.</a:t>
            </a:r>
            <a:endParaRPr lang="en-US" sz="2078" dirty="0"/>
          </a:p>
        </p:txBody>
      </p:sp>
    </p:spTree>
    <p:extLst>
      <p:ext uri="{BB962C8B-B14F-4D97-AF65-F5344CB8AC3E}">
        <p14:creationId xmlns:p14="http://schemas.microsoft.com/office/powerpoint/2010/main" val="2123893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960537"/>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10960537"/>
          </a:xfrm>
          <a:prstGeom prst="rect">
            <a:avLst/>
          </a:prstGeom>
        </p:spPr>
      </p:pic>
      <p:sp>
        <p:nvSpPr>
          <p:cNvPr id="6" name="Text 2"/>
          <p:cNvSpPr/>
          <p:nvPr/>
        </p:nvSpPr>
        <p:spPr>
          <a:xfrm>
            <a:off x="989648" y="383708"/>
            <a:ext cx="12651105" cy="1649492"/>
          </a:xfrm>
          <a:prstGeom prst="rect">
            <a:avLst/>
          </a:prstGeom>
          <a:noFill/>
          <a:ln/>
        </p:spPr>
        <p:txBody>
          <a:bodyPr wrap="squar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Hard Problem: Money Distribution for Clubs</a:t>
            </a:r>
            <a:endParaRPr lang="en-US" sz="5195" dirty="0"/>
          </a:p>
        </p:txBody>
      </p:sp>
      <p:sp>
        <p:nvSpPr>
          <p:cNvPr id="7" name="Shape 3"/>
          <p:cNvSpPr/>
          <p:nvPr/>
        </p:nvSpPr>
        <p:spPr>
          <a:xfrm>
            <a:off x="985481" y="2247013"/>
            <a:ext cx="6193631" cy="6006414"/>
          </a:xfrm>
          <a:prstGeom prst="roundRect">
            <a:avLst>
              <a:gd name="adj" fmla="val 1918"/>
            </a:avLst>
          </a:prstGeom>
          <a:noFill/>
          <a:ln w="15240">
            <a:solidFill>
              <a:srgbClr val="47337F"/>
            </a:solidFill>
            <a:prstDash val="solid"/>
          </a:ln>
        </p:spPr>
      </p:sp>
      <p:sp>
        <p:nvSpPr>
          <p:cNvPr id="8" name="Text 4"/>
          <p:cNvSpPr/>
          <p:nvPr/>
        </p:nvSpPr>
        <p:spPr>
          <a:xfrm>
            <a:off x="1268730" y="2364883"/>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Problem Statement</a:t>
            </a:r>
            <a:endParaRPr lang="en-US" sz="2598" dirty="0"/>
          </a:p>
        </p:txBody>
      </p:sp>
      <p:sp>
        <p:nvSpPr>
          <p:cNvPr id="9" name="Text 5"/>
          <p:cNvSpPr/>
          <p:nvPr/>
        </p:nvSpPr>
        <p:spPr>
          <a:xfrm>
            <a:off x="1264563" y="2782111"/>
            <a:ext cx="5635466" cy="5490091"/>
          </a:xfrm>
          <a:prstGeom prst="rect">
            <a:avLst/>
          </a:prstGeom>
          <a:noFill/>
          <a:ln/>
        </p:spPr>
        <p:txBody>
          <a:bodyPr wrap="square" rtlCol="0" anchor="t"/>
          <a:lstStyle/>
          <a:p>
            <a:pPr marL="0" indent="0">
              <a:lnSpc>
                <a:spcPts val="3325"/>
              </a:lnSpc>
              <a:buNone/>
            </a:pPr>
            <a:r>
              <a:rPr lang="en-US" kern="0" spc="-42" dirty="0">
                <a:solidFill>
                  <a:srgbClr val="E0D6DE"/>
                </a:solidFill>
                <a:latin typeface="Inter" pitchFamily="34" charset="0"/>
                <a:ea typeface="Inter" pitchFamily="34" charset="-122"/>
                <a:cs typeface="Inter" pitchFamily="34" charset="-120"/>
              </a:rPr>
              <a:t>Design a money distribution system for the clubs at DAIICT, where funds are allocated among the clubs based on four factors: the number of large-scale events (weight: 5), medium-scale events (weight: 3), small-scale events (weight: 1.5), and competition bonus (weight: 0.5). Additionally, each club should receive at least 30% of the total funds divided by the number of clubs. Read data from an input file. Each club's data should include the number of large-scale events, medium-scale events, small-scale events, and competition bonus.</a:t>
            </a:r>
            <a:endParaRPr lang="en-US" dirty="0"/>
          </a:p>
        </p:txBody>
      </p:sp>
      <p:sp>
        <p:nvSpPr>
          <p:cNvPr id="10" name="Shape 6"/>
          <p:cNvSpPr/>
          <p:nvPr/>
        </p:nvSpPr>
        <p:spPr>
          <a:xfrm>
            <a:off x="7315200" y="2239356"/>
            <a:ext cx="6193631" cy="6006415"/>
          </a:xfrm>
          <a:prstGeom prst="roundRect">
            <a:avLst>
              <a:gd name="adj" fmla="val 1918"/>
            </a:avLst>
          </a:prstGeom>
          <a:noFill/>
          <a:ln w="15240">
            <a:solidFill>
              <a:srgbClr val="47337F"/>
            </a:solidFill>
            <a:prstDash val="solid"/>
          </a:ln>
        </p:spPr>
      </p:sp>
      <p:sp>
        <p:nvSpPr>
          <p:cNvPr id="11" name="Text 7"/>
          <p:cNvSpPr/>
          <p:nvPr/>
        </p:nvSpPr>
        <p:spPr>
          <a:xfrm>
            <a:off x="7594282" y="2364882"/>
            <a:ext cx="3299103" cy="412313"/>
          </a:xfrm>
          <a:prstGeom prst="rect">
            <a:avLst/>
          </a:prstGeom>
          <a:noFill/>
          <a:ln/>
        </p:spPr>
        <p:txBody>
          <a:bodyPr wrap="none" rtlCol="0" anchor="t"/>
          <a:lstStyle/>
          <a:p>
            <a:pPr marL="0" indent="0">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Solutions Provided</a:t>
            </a:r>
            <a:endParaRPr lang="en-US" sz="2598" dirty="0"/>
          </a:p>
        </p:txBody>
      </p:sp>
      <p:sp>
        <p:nvSpPr>
          <p:cNvPr id="12" name="Text 8"/>
          <p:cNvSpPr/>
          <p:nvPr/>
        </p:nvSpPr>
        <p:spPr>
          <a:xfrm>
            <a:off x="7594283" y="2777195"/>
            <a:ext cx="5635466" cy="6334720"/>
          </a:xfrm>
          <a:prstGeom prst="rect">
            <a:avLst/>
          </a:prstGeom>
          <a:noFill/>
          <a:ln/>
        </p:spPr>
        <p:txBody>
          <a:bodyPr wrap="square" rtlCol="0" anchor="t"/>
          <a:lstStyle/>
          <a:p>
            <a:pPr marL="0" indent="0">
              <a:lnSpc>
                <a:spcPts val="3325"/>
              </a:lnSpc>
              <a:buNone/>
            </a:pPr>
            <a:r>
              <a:rPr lang="en-US" kern="0" spc="-42" dirty="0">
                <a:solidFill>
                  <a:srgbClr val="E0D6DE"/>
                </a:solidFill>
                <a:latin typeface="Inter" pitchFamily="34" charset="0"/>
                <a:ea typeface="Inter" pitchFamily="34" charset="-122"/>
                <a:cs typeface="Inter" pitchFamily="34" charset="-120"/>
              </a:rPr>
              <a:t>We have provided solutions to our self-made problem statement using two different data structures. The first solution using a map has a time complexity of O(n) for reading the file and distributing the money, where n is the number of clubs. The space complexity is also O(n) due to the use of a map to store the club names and their corresponding money distribution. The second solution using a linked list has a time complexity of O(n) for reading the file and distributing the money, where n is the number of clubs. The space complexity is O(n) due to the use of a linked list to store the club information and an array to store the priority values.</a:t>
            </a:r>
            <a:endParaRPr lang="en-US" dirty="0"/>
          </a:p>
        </p:txBody>
      </p:sp>
    </p:spTree>
    <p:extLst>
      <p:ext uri="{BB962C8B-B14F-4D97-AF65-F5344CB8AC3E}">
        <p14:creationId xmlns:p14="http://schemas.microsoft.com/office/powerpoint/2010/main" val="2758392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701522"/>
            <a:ext cx="6598206"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Acknowledgements</a:t>
            </a:r>
            <a:endParaRPr lang="en-US" sz="5195" dirty="0"/>
          </a:p>
        </p:txBody>
      </p:sp>
      <p:pic>
        <p:nvPicPr>
          <p:cNvPr id="7" name="Image 2" descr="preencoded.png"/>
          <p:cNvPicPr>
            <a:picLocks noChangeAspect="1"/>
          </p:cNvPicPr>
          <p:nvPr/>
        </p:nvPicPr>
        <p:blipFill>
          <a:blip r:embed="rId5"/>
          <a:stretch>
            <a:fillRect/>
          </a:stretch>
        </p:blipFill>
        <p:spPr>
          <a:xfrm>
            <a:off x="989648" y="2922151"/>
            <a:ext cx="659725" cy="659725"/>
          </a:xfrm>
          <a:prstGeom prst="rect">
            <a:avLst/>
          </a:prstGeom>
        </p:spPr>
      </p:pic>
      <p:sp>
        <p:nvSpPr>
          <p:cNvPr id="8" name="Text 3"/>
          <p:cNvSpPr/>
          <p:nvPr/>
        </p:nvSpPr>
        <p:spPr>
          <a:xfrm>
            <a:off x="989648" y="3845719"/>
            <a:ext cx="3299103"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Professor</a:t>
            </a:r>
            <a:endParaRPr lang="en-US" sz="2598" dirty="0"/>
          </a:p>
        </p:txBody>
      </p:sp>
      <p:sp>
        <p:nvSpPr>
          <p:cNvPr id="9" name="Text 4"/>
          <p:cNvSpPr/>
          <p:nvPr/>
        </p:nvSpPr>
        <p:spPr>
          <a:xfrm>
            <a:off x="989648" y="4416385"/>
            <a:ext cx="3953113" cy="1689259"/>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We would like to thank our course professor, Mr. Sourish Das Gupta, for his guidance and support.</a:t>
            </a:r>
            <a:endParaRPr lang="en-US" sz="2078" dirty="0"/>
          </a:p>
        </p:txBody>
      </p:sp>
      <p:pic>
        <p:nvPicPr>
          <p:cNvPr id="10" name="Image 3" descr="preencoded.png"/>
          <p:cNvPicPr>
            <a:picLocks noChangeAspect="1"/>
          </p:cNvPicPr>
          <p:nvPr/>
        </p:nvPicPr>
        <p:blipFill>
          <a:blip r:embed="rId6"/>
          <a:stretch>
            <a:fillRect/>
          </a:stretch>
        </p:blipFill>
        <p:spPr>
          <a:xfrm>
            <a:off x="5338643" y="2922151"/>
            <a:ext cx="659725" cy="659725"/>
          </a:xfrm>
          <a:prstGeom prst="rect">
            <a:avLst/>
          </a:prstGeom>
        </p:spPr>
      </p:pic>
      <p:sp>
        <p:nvSpPr>
          <p:cNvPr id="11" name="Text 5"/>
          <p:cNvSpPr/>
          <p:nvPr/>
        </p:nvSpPr>
        <p:spPr>
          <a:xfrm>
            <a:off x="5338643" y="3845719"/>
            <a:ext cx="3299103"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Teaching Assistants</a:t>
            </a:r>
            <a:endParaRPr lang="en-US" sz="2598" dirty="0"/>
          </a:p>
        </p:txBody>
      </p:sp>
      <p:sp>
        <p:nvSpPr>
          <p:cNvPr id="12" name="Text 6"/>
          <p:cNvSpPr/>
          <p:nvPr/>
        </p:nvSpPr>
        <p:spPr>
          <a:xfrm>
            <a:off x="5338643" y="4416385"/>
            <a:ext cx="3953113" cy="1266944"/>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We would also like to thank all our lab TAs for their valuable assistance.</a:t>
            </a:r>
            <a:endParaRPr lang="en-US" sz="2078" dirty="0"/>
          </a:p>
        </p:txBody>
      </p:sp>
      <p:pic>
        <p:nvPicPr>
          <p:cNvPr id="13" name="Image 4" descr="preencoded.png"/>
          <p:cNvPicPr>
            <a:picLocks noChangeAspect="1"/>
          </p:cNvPicPr>
          <p:nvPr/>
        </p:nvPicPr>
        <p:blipFill>
          <a:blip r:embed="rId7"/>
          <a:stretch>
            <a:fillRect/>
          </a:stretch>
        </p:blipFill>
        <p:spPr>
          <a:xfrm>
            <a:off x="9687639" y="2922151"/>
            <a:ext cx="659725" cy="659725"/>
          </a:xfrm>
          <a:prstGeom prst="rect">
            <a:avLst/>
          </a:prstGeom>
        </p:spPr>
      </p:pic>
      <p:sp>
        <p:nvSpPr>
          <p:cNvPr id="14" name="Text 7"/>
          <p:cNvSpPr/>
          <p:nvPr/>
        </p:nvSpPr>
        <p:spPr>
          <a:xfrm>
            <a:off x="9687639" y="3845719"/>
            <a:ext cx="3299103"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Team Members</a:t>
            </a:r>
            <a:endParaRPr lang="en-US" sz="2598" dirty="0"/>
          </a:p>
        </p:txBody>
      </p:sp>
      <p:sp>
        <p:nvSpPr>
          <p:cNvPr id="15" name="Text 8"/>
          <p:cNvSpPr/>
          <p:nvPr/>
        </p:nvSpPr>
        <p:spPr>
          <a:xfrm>
            <a:off x="9687639" y="4416385"/>
            <a:ext cx="3953113" cy="2111573"/>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Lastly, we would like to express our gratitude to our team members for their collaborative efforts in achieving the project goal.</a:t>
            </a:r>
            <a:endParaRPr lang="en-US" sz="2078" dirty="0"/>
          </a:p>
        </p:txBody>
      </p:sp>
    </p:spTree>
    <p:extLst>
      <p:ext uri="{BB962C8B-B14F-4D97-AF65-F5344CB8AC3E}">
        <p14:creationId xmlns:p14="http://schemas.microsoft.com/office/powerpoint/2010/main" val="1238733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804148"/>
            <a:ext cx="8761095"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Team and Problem Overview</a:t>
            </a:r>
            <a:endParaRPr lang="en-US" sz="5195" dirty="0"/>
          </a:p>
        </p:txBody>
      </p:sp>
      <p:sp>
        <p:nvSpPr>
          <p:cNvPr id="7" name="Text 3"/>
          <p:cNvSpPr/>
          <p:nvPr/>
        </p:nvSpPr>
        <p:spPr>
          <a:xfrm>
            <a:off x="989648" y="2288619"/>
            <a:ext cx="3299103" cy="412313"/>
          </a:xfrm>
          <a:prstGeom prst="rect">
            <a:avLst/>
          </a:prstGeom>
          <a:noFill/>
          <a:ln/>
        </p:spPr>
        <p:txBody>
          <a:bodyPr wrap="none" rtlCol="0" anchor="t"/>
          <a:lstStyle/>
          <a:p>
            <a:pPr marL="0" indent="0">
              <a:lnSpc>
                <a:spcPts val="3247"/>
              </a:lnSpc>
              <a:buNone/>
            </a:pPr>
            <a:r>
              <a:rPr lang="en-US" sz="2598" b="1" kern="0" spc="-78" dirty="0">
                <a:solidFill>
                  <a:srgbClr val="A680FF"/>
                </a:solidFill>
                <a:latin typeface="p22-mackinac-pro" pitchFamily="34" charset="0"/>
                <a:ea typeface="p22-mackinac-pro" pitchFamily="34" charset="-122"/>
                <a:cs typeface="p22-mackinac-pro" pitchFamily="34" charset="-120"/>
              </a:rPr>
              <a:t>Team Members</a:t>
            </a:r>
            <a:endParaRPr lang="en-US" sz="2598" dirty="0"/>
          </a:p>
        </p:txBody>
      </p:sp>
      <p:sp>
        <p:nvSpPr>
          <p:cNvPr id="8" name="Text 4"/>
          <p:cNvSpPr/>
          <p:nvPr/>
        </p:nvSpPr>
        <p:spPr>
          <a:xfrm>
            <a:off x="989648" y="2964775"/>
            <a:ext cx="3787259" cy="168925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The DEMON SLAYERS team consists of Anushka Rawat, Harshvir Singh, Prexa Patel, and Shambhavi Singh.</a:t>
            </a:r>
            <a:endParaRPr lang="en-US" sz="2078" dirty="0"/>
          </a:p>
        </p:txBody>
      </p:sp>
      <p:sp>
        <p:nvSpPr>
          <p:cNvPr id="9" name="Text 5"/>
          <p:cNvSpPr/>
          <p:nvPr/>
        </p:nvSpPr>
        <p:spPr>
          <a:xfrm>
            <a:off x="5428417" y="2288619"/>
            <a:ext cx="3299103" cy="412313"/>
          </a:xfrm>
          <a:prstGeom prst="rect">
            <a:avLst/>
          </a:prstGeom>
          <a:noFill/>
          <a:ln/>
        </p:spPr>
        <p:txBody>
          <a:bodyPr wrap="none" rtlCol="0" anchor="t"/>
          <a:lstStyle/>
          <a:p>
            <a:pPr marL="0" indent="0">
              <a:lnSpc>
                <a:spcPts val="3247"/>
              </a:lnSpc>
              <a:buNone/>
            </a:pPr>
            <a:r>
              <a:rPr lang="en-US" sz="2598" b="1" kern="0" spc="-78" dirty="0">
                <a:solidFill>
                  <a:srgbClr val="A680FF"/>
                </a:solidFill>
                <a:latin typeface="p22-mackinac-pro" pitchFamily="34" charset="0"/>
                <a:ea typeface="p22-mackinac-pro" pitchFamily="34" charset="-122"/>
                <a:cs typeface="p22-mackinac-pro" pitchFamily="34" charset="-120"/>
              </a:rPr>
              <a:t>Problem Statement</a:t>
            </a:r>
            <a:endParaRPr lang="en-US" sz="2598" dirty="0"/>
          </a:p>
        </p:txBody>
      </p:sp>
      <p:sp>
        <p:nvSpPr>
          <p:cNvPr id="10" name="Text 6"/>
          <p:cNvSpPr/>
          <p:nvPr/>
        </p:nvSpPr>
        <p:spPr>
          <a:xfrm>
            <a:off x="5428417" y="2964775"/>
            <a:ext cx="3787259" cy="4223147"/>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The team needs to build a manager for all the DA-IICT clubs. The manager ensures that a club member can be looked up in minimum time. A member can either be a faculty or a student. One should be able to search by name, ID, specific club name, or club category.</a:t>
            </a:r>
            <a:endParaRPr lang="en-US" sz="2078" dirty="0"/>
          </a:p>
        </p:txBody>
      </p:sp>
      <p:sp>
        <p:nvSpPr>
          <p:cNvPr id="11" name="Text 7"/>
          <p:cNvSpPr/>
          <p:nvPr/>
        </p:nvSpPr>
        <p:spPr>
          <a:xfrm>
            <a:off x="9867186" y="2288619"/>
            <a:ext cx="3299103" cy="412313"/>
          </a:xfrm>
          <a:prstGeom prst="rect">
            <a:avLst/>
          </a:prstGeom>
          <a:noFill/>
          <a:ln/>
        </p:spPr>
        <p:txBody>
          <a:bodyPr wrap="none" rtlCol="0" anchor="t"/>
          <a:lstStyle/>
          <a:p>
            <a:pPr marL="0" indent="0">
              <a:lnSpc>
                <a:spcPts val="3247"/>
              </a:lnSpc>
              <a:buNone/>
            </a:pPr>
            <a:r>
              <a:rPr lang="en-US" sz="2598" b="1" kern="0" spc="-78" dirty="0">
                <a:solidFill>
                  <a:srgbClr val="A680FF"/>
                </a:solidFill>
                <a:latin typeface="p22-mackinac-pro" pitchFamily="34" charset="0"/>
                <a:ea typeface="p22-mackinac-pro" pitchFamily="34" charset="-122"/>
                <a:cs typeface="p22-mackinac-pro" pitchFamily="34" charset="-120"/>
              </a:rPr>
              <a:t>GitHub Link</a:t>
            </a:r>
            <a:endParaRPr lang="en-US" sz="2598" dirty="0"/>
          </a:p>
        </p:txBody>
      </p:sp>
      <p:sp>
        <p:nvSpPr>
          <p:cNvPr id="12" name="Text 8"/>
          <p:cNvSpPr/>
          <p:nvPr/>
        </p:nvSpPr>
        <p:spPr>
          <a:xfrm>
            <a:off x="9867186" y="2964775"/>
            <a:ext cx="3787259" cy="844629"/>
          </a:xfrm>
          <a:prstGeom prst="rect">
            <a:avLst/>
          </a:prstGeom>
          <a:noFill/>
          <a:ln/>
        </p:spPr>
        <p:txBody>
          <a:bodyPr wrap="square" rtlCol="0" anchor="t"/>
          <a:lstStyle/>
          <a:p>
            <a:pPr marL="0" indent="0">
              <a:lnSpc>
                <a:spcPts val="3325"/>
              </a:lnSpc>
              <a:buNone/>
            </a:pPr>
            <a:r>
              <a:rPr lang="en-US" sz="2078" kern="0" spc="-42" dirty="0">
                <a:solidFill>
                  <a:srgbClr val="E0D6DE"/>
                </a:solidFill>
                <a:latin typeface="Inter" pitchFamily="34" charset="0"/>
                <a:ea typeface="Inter" pitchFamily="34" charset="-122"/>
                <a:cs typeface="Inter" pitchFamily="34" charset="-120"/>
              </a:rPr>
              <a:t>The project code is available at </a:t>
            </a:r>
            <a:r>
              <a:rPr lang="en-US" sz="2078" u="sng" kern="0" spc="-42" dirty="0">
                <a:solidFill>
                  <a:srgbClr val="9A81D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PROJECT CAPSTONE</a:t>
            </a:r>
            <a:r>
              <a:rPr lang="en-US" sz="2078" kern="0" spc="-42" dirty="0">
                <a:solidFill>
                  <a:srgbClr val="E0D6DE"/>
                </a:solidFill>
                <a:latin typeface="Inter" pitchFamily="34" charset="0"/>
                <a:ea typeface="Inter" pitchFamily="34" charset="-122"/>
                <a:cs typeface="Inter" pitchFamily="34" charset="-120"/>
              </a:rPr>
              <a:t>.</a:t>
            </a:r>
            <a:endParaRPr lang="en-US" sz="2078" dirty="0"/>
          </a:p>
        </p:txBody>
      </p:sp>
    </p:spTree>
    <p:extLst>
      <p:ext uri="{BB962C8B-B14F-4D97-AF65-F5344CB8AC3E}">
        <p14:creationId xmlns:p14="http://schemas.microsoft.com/office/powerpoint/2010/main" val="2475270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3357324" y="459224"/>
            <a:ext cx="7915751" cy="1041321"/>
          </a:xfrm>
          <a:prstGeom prst="rect">
            <a:avLst/>
          </a:prstGeom>
          <a:noFill/>
          <a:ln/>
        </p:spPr>
        <p:txBody>
          <a:bodyPr wrap="square" rtlCol="0" anchor="t"/>
          <a:lstStyle/>
          <a:p>
            <a:pPr marL="0" indent="0">
              <a:lnSpc>
                <a:spcPts val="4101"/>
              </a:lnSpc>
              <a:buNone/>
            </a:pPr>
            <a:r>
              <a:rPr lang="en-US" sz="3281" b="1" kern="0" spc="-98" dirty="0">
                <a:solidFill>
                  <a:srgbClr val="A680FF"/>
                </a:solidFill>
                <a:latin typeface="p22-mackinac-pro" pitchFamily="34" charset="0"/>
                <a:ea typeface="p22-mackinac-pro" pitchFamily="34" charset="-122"/>
                <a:cs typeface="p22-mackinac-pro" pitchFamily="34" charset="-120"/>
              </a:rPr>
              <a:t>Function </a:t>
            </a:r>
            <a:r>
              <a:rPr lang="en-US" sz="3281" b="1" kern="0" spc="-98" dirty="0" err="1">
                <a:solidFill>
                  <a:srgbClr val="A680FF"/>
                </a:solidFill>
                <a:latin typeface="p22-mackinac-pro" pitchFamily="34" charset="0"/>
                <a:ea typeface="p22-mackinac-pro" pitchFamily="34" charset="-122"/>
                <a:cs typeface="p22-mackinac-pro" pitchFamily="34" charset="-120"/>
              </a:rPr>
              <a:t>read_stuMemberships</a:t>
            </a:r>
            <a:r>
              <a:rPr lang="en-US" sz="3281" b="1" kern="0" spc="-98" dirty="0">
                <a:solidFill>
                  <a:srgbClr val="A680FF"/>
                </a:solidFill>
                <a:latin typeface="p22-mackinac-pro" pitchFamily="34" charset="0"/>
                <a:ea typeface="p22-mackinac-pro" pitchFamily="34" charset="-122"/>
                <a:cs typeface="p22-mackinac-pro" pitchFamily="34" charset="-120"/>
              </a:rPr>
              <a:t> &amp;</a:t>
            </a:r>
          </a:p>
          <a:p>
            <a:pPr marL="0" indent="0">
              <a:lnSpc>
                <a:spcPts val="4101"/>
              </a:lnSpc>
              <a:buNone/>
            </a:pPr>
            <a:r>
              <a:rPr lang="en-US" sz="3281" b="1" kern="0" spc="-98" dirty="0" err="1">
                <a:solidFill>
                  <a:srgbClr val="A680FF"/>
                </a:solidFill>
                <a:latin typeface="p22-mackinac-pro" pitchFamily="34" charset="0"/>
                <a:ea typeface="p22-mackinac-pro" pitchFamily="34" charset="-122"/>
                <a:cs typeface="p22-mackinac-pro" pitchFamily="34" charset="-120"/>
              </a:rPr>
              <a:t>readstudent_info</a:t>
            </a:r>
            <a:endParaRPr lang="en-US" sz="3281" dirty="0"/>
          </a:p>
        </p:txBody>
      </p:sp>
      <p:sp>
        <p:nvSpPr>
          <p:cNvPr id="7" name="Shape 3"/>
          <p:cNvSpPr/>
          <p:nvPr/>
        </p:nvSpPr>
        <p:spPr>
          <a:xfrm>
            <a:off x="7298650" y="1750457"/>
            <a:ext cx="33218" cy="6019800"/>
          </a:xfrm>
          <a:prstGeom prst="roundRect">
            <a:avLst>
              <a:gd name="adj" fmla="val 225758"/>
            </a:avLst>
          </a:prstGeom>
          <a:solidFill>
            <a:srgbClr val="47337F"/>
          </a:solidFill>
          <a:ln/>
        </p:spPr>
      </p:sp>
      <p:sp>
        <p:nvSpPr>
          <p:cNvPr id="8" name="Shape 4"/>
          <p:cNvSpPr/>
          <p:nvPr/>
        </p:nvSpPr>
        <p:spPr>
          <a:xfrm>
            <a:off x="6544568" y="2051387"/>
            <a:ext cx="583168" cy="33218"/>
          </a:xfrm>
          <a:prstGeom prst="roundRect">
            <a:avLst>
              <a:gd name="adj" fmla="val 225758"/>
            </a:avLst>
          </a:prstGeom>
          <a:solidFill>
            <a:srgbClr val="47337F"/>
          </a:solidFill>
          <a:ln/>
        </p:spPr>
      </p:sp>
      <p:sp>
        <p:nvSpPr>
          <p:cNvPr id="9" name="Shape 5"/>
          <p:cNvSpPr/>
          <p:nvPr/>
        </p:nvSpPr>
        <p:spPr>
          <a:xfrm>
            <a:off x="7127736" y="1880592"/>
            <a:ext cx="374928" cy="374928"/>
          </a:xfrm>
          <a:prstGeom prst="roundRect">
            <a:avLst>
              <a:gd name="adj" fmla="val 20002"/>
            </a:avLst>
          </a:prstGeom>
          <a:noFill/>
          <a:ln w="7620">
            <a:solidFill>
              <a:srgbClr val="47337F"/>
            </a:solidFill>
            <a:prstDash val="solid"/>
          </a:ln>
        </p:spPr>
      </p:sp>
      <p:sp>
        <p:nvSpPr>
          <p:cNvPr id="10" name="Text 6"/>
          <p:cNvSpPr/>
          <p:nvPr/>
        </p:nvSpPr>
        <p:spPr>
          <a:xfrm>
            <a:off x="7268111" y="1911787"/>
            <a:ext cx="94059"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1</a:t>
            </a:r>
            <a:endParaRPr lang="en-US" sz="1968" dirty="0"/>
          </a:p>
        </p:txBody>
      </p:sp>
      <p:sp>
        <p:nvSpPr>
          <p:cNvPr id="11" name="Text 7"/>
          <p:cNvSpPr/>
          <p:nvPr/>
        </p:nvSpPr>
        <p:spPr>
          <a:xfrm>
            <a:off x="4315539" y="1917025"/>
            <a:ext cx="2083118"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Initialization</a:t>
            </a:r>
            <a:endParaRPr lang="en-US" sz="1640" dirty="0"/>
          </a:p>
        </p:txBody>
      </p:sp>
      <p:sp>
        <p:nvSpPr>
          <p:cNvPr id="12" name="Text 8"/>
          <p:cNvSpPr/>
          <p:nvPr/>
        </p:nvSpPr>
        <p:spPr>
          <a:xfrm>
            <a:off x="3357324" y="2277308"/>
            <a:ext cx="3041333" cy="800100"/>
          </a:xfrm>
          <a:prstGeom prst="rect">
            <a:avLst/>
          </a:prstGeom>
          <a:noFill/>
          <a:ln/>
        </p:spPr>
        <p:txBody>
          <a:bodyPr wrap="square" rtlCol="0" anchor="t"/>
          <a:lstStyle/>
          <a:p>
            <a:pPr marL="0" indent="0" algn="r">
              <a:lnSpc>
                <a:spcPts val="2100"/>
              </a:lnSpc>
              <a:buNone/>
            </a:pPr>
            <a:r>
              <a:rPr lang="en-US" sz="1312" kern="0" spc="-26" dirty="0">
                <a:solidFill>
                  <a:srgbClr val="E0D6DE"/>
                </a:solidFill>
                <a:latin typeface="Inter" pitchFamily="34" charset="0"/>
                <a:ea typeface="Inter" pitchFamily="34" charset="-122"/>
                <a:cs typeface="Inter" pitchFamily="34" charset="-120"/>
              </a:rPr>
              <a:t>The </a:t>
            </a:r>
            <a:r>
              <a:rPr lang="en-US" sz="1312" b="1" kern="0" spc="-26" dirty="0">
                <a:solidFill>
                  <a:srgbClr val="E0D6DE"/>
                </a:solidFill>
                <a:latin typeface="Inter" pitchFamily="34" charset="0"/>
                <a:ea typeface="Inter" pitchFamily="34" charset="-122"/>
                <a:cs typeface="Inter" pitchFamily="34" charset="-120"/>
              </a:rPr>
              <a:t>read_stuMemberships</a:t>
            </a:r>
            <a:r>
              <a:rPr lang="en-US" sz="1312" kern="0" spc="-26" dirty="0">
                <a:solidFill>
                  <a:srgbClr val="E0D6DE"/>
                </a:solidFill>
                <a:latin typeface="Inter" pitchFamily="34" charset="0"/>
                <a:ea typeface="Inter" pitchFamily="34" charset="-122"/>
                <a:cs typeface="Inter" pitchFamily="34" charset="-120"/>
              </a:rPr>
              <a:t> function initializes an empty unordered map called </a:t>
            </a:r>
            <a:r>
              <a:rPr lang="en-US" sz="1312" b="1" kern="0" spc="-26" dirty="0">
                <a:solidFill>
                  <a:srgbClr val="E0D6DE"/>
                </a:solidFill>
                <a:latin typeface="Inter" pitchFamily="34" charset="0"/>
                <a:ea typeface="Inter" pitchFamily="34" charset="-122"/>
                <a:cs typeface="Inter" pitchFamily="34" charset="-120"/>
              </a:rPr>
              <a:t>s_membership</a:t>
            </a:r>
            <a:r>
              <a:rPr lang="en-US" sz="1312" kern="0" spc="-26" dirty="0">
                <a:solidFill>
                  <a:srgbClr val="E0D6DE"/>
                </a:solidFill>
                <a:latin typeface="Inter" pitchFamily="34" charset="0"/>
                <a:ea typeface="Inter" pitchFamily="34" charset="-122"/>
                <a:cs typeface="Inter" pitchFamily="34" charset="-120"/>
              </a:rPr>
              <a:t>.</a:t>
            </a:r>
            <a:endParaRPr lang="en-US" sz="1312" dirty="0"/>
          </a:p>
        </p:txBody>
      </p:sp>
      <p:sp>
        <p:nvSpPr>
          <p:cNvPr id="13" name="Shape 9"/>
          <p:cNvSpPr/>
          <p:nvPr/>
        </p:nvSpPr>
        <p:spPr>
          <a:xfrm>
            <a:off x="7502664" y="2884468"/>
            <a:ext cx="583168" cy="33218"/>
          </a:xfrm>
          <a:prstGeom prst="roundRect">
            <a:avLst>
              <a:gd name="adj" fmla="val 225758"/>
            </a:avLst>
          </a:prstGeom>
          <a:solidFill>
            <a:srgbClr val="47337F"/>
          </a:solidFill>
          <a:ln/>
        </p:spPr>
      </p:sp>
      <p:sp>
        <p:nvSpPr>
          <p:cNvPr id="14" name="Shape 10"/>
          <p:cNvSpPr/>
          <p:nvPr/>
        </p:nvSpPr>
        <p:spPr>
          <a:xfrm>
            <a:off x="7127736" y="2713673"/>
            <a:ext cx="374928" cy="374928"/>
          </a:xfrm>
          <a:prstGeom prst="roundRect">
            <a:avLst>
              <a:gd name="adj" fmla="val 20002"/>
            </a:avLst>
          </a:prstGeom>
          <a:noFill/>
          <a:ln w="7620">
            <a:solidFill>
              <a:srgbClr val="47337F"/>
            </a:solidFill>
            <a:prstDash val="solid"/>
          </a:ln>
        </p:spPr>
      </p:sp>
      <p:sp>
        <p:nvSpPr>
          <p:cNvPr id="15" name="Text 11"/>
          <p:cNvSpPr/>
          <p:nvPr/>
        </p:nvSpPr>
        <p:spPr>
          <a:xfrm>
            <a:off x="7246203" y="2744867"/>
            <a:ext cx="137993"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2</a:t>
            </a:r>
            <a:endParaRPr lang="en-US" sz="1968" dirty="0"/>
          </a:p>
        </p:txBody>
      </p:sp>
      <p:sp>
        <p:nvSpPr>
          <p:cNvPr id="16" name="Text 12"/>
          <p:cNvSpPr/>
          <p:nvPr/>
        </p:nvSpPr>
        <p:spPr>
          <a:xfrm>
            <a:off x="8231743" y="2750106"/>
            <a:ext cx="2093238" cy="260390"/>
          </a:xfrm>
          <a:prstGeom prst="rect">
            <a:avLst/>
          </a:prstGeom>
          <a:noFill/>
          <a:ln/>
        </p:spPr>
        <p:txBody>
          <a:bodyPr wrap="none" rtlCol="0" anchor="t"/>
          <a:lstStyle/>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Finding Memberships</a:t>
            </a:r>
            <a:endParaRPr lang="en-US" sz="1640" dirty="0"/>
          </a:p>
        </p:txBody>
      </p:sp>
      <p:sp>
        <p:nvSpPr>
          <p:cNvPr id="17" name="Text 13"/>
          <p:cNvSpPr/>
          <p:nvPr/>
        </p:nvSpPr>
        <p:spPr>
          <a:xfrm>
            <a:off x="8231743" y="3110389"/>
            <a:ext cx="3041333" cy="1066800"/>
          </a:xfrm>
          <a:prstGeom prst="rect">
            <a:avLst/>
          </a:prstGeom>
          <a:noFill/>
          <a:ln/>
        </p:spPr>
        <p:txBody>
          <a:bodyPr wrap="square" rtlCol="0" anchor="t"/>
          <a:lstStyle/>
          <a:p>
            <a:pPr marL="0" indent="0" algn="l">
              <a:lnSpc>
                <a:spcPts val="2100"/>
              </a:lnSpc>
              <a:buNone/>
            </a:pPr>
            <a:r>
              <a:rPr lang="en-US" sz="1312" kern="0" spc="-26" dirty="0">
                <a:solidFill>
                  <a:srgbClr val="E0D6DE"/>
                </a:solidFill>
                <a:latin typeface="Inter" pitchFamily="34" charset="0"/>
                <a:ea typeface="Inter" pitchFamily="34" charset="-122"/>
                <a:cs typeface="Inter" pitchFamily="34" charset="-120"/>
              </a:rPr>
              <a:t>The function reads lines from the "membership_data.txt" file, skipping until it reaches the "[Memberships]" line.</a:t>
            </a:r>
            <a:endParaRPr lang="en-US" sz="1312" dirty="0"/>
          </a:p>
        </p:txBody>
      </p:sp>
      <p:sp>
        <p:nvSpPr>
          <p:cNvPr id="18" name="Shape 14"/>
          <p:cNvSpPr/>
          <p:nvPr/>
        </p:nvSpPr>
        <p:spPr>
          <a:xfrm>
            <a:off x="6544568" y="3847802"/>
            <a:ext cx="583168" cy="33218"/>
          </a:xfrm>
          <a:prstGeom prst="roundRect">
            <a:avLst>
              <a:gd name="adj" fmla="val 225758"/>
            </a:avLst>
          </a:prstGeom>
          <a:solidFill>
            <a:srgbClr val="47337F"/>
          </a:solidFill>
          <a:ln/>
        </p:spPr>
      </p:sp>
      <p:sp>
        <p:nvSpPr>
          <p:cNvPr id="19" name="Shape 15"/>
          <p:cNvSpPr/>
          <p:nvPr/>
        </p:nvSpPr>
        <p:spPr>
          <a:xfrm>
            <a:off x="7127736" y="3677007"/>
            <a:ext cx="374928" cy="374928"/>
          </a:xfrm>
          <a:prstGeom prst="roundRect">
            <a:avLst>
              <a:gd name="adj" fmla="val 20002"/>
            </a:avLst>
          </a:prstGeom>
          <a:noFill/>
          <a:ln w="7620">
            <a:solidFill>
              <a:srgbClr val="47337F"/>
            </a:solidFill>
            <a:prstDash val="solid"/>
          </a:ln>
        </p:spPr>
      </p:sp>
      <p:sp>
        <p:nvSpPr>
          <p:cNvPr id="20" name="Text 16"/>
          <p:cNvSpPr/>
          <p:nvPr/>
        </p:nvSpPr>
        <p:spPr>
          <a:xfrm>
            <a:off x="7244060" y="3708202"/>
            <a:ext cx="142280"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3</a:t>
            </a:r>
            <a:endParaRPr lang="en-US" sz="1968" dirty="0"/>
          </a:p>
        </p:txBody>
      </p:sp>
      <p:sp>
        <p:nvSpPr>
          <p:cNvPr id="21" name="Text 17"/>
          <p:cNvSpPr/>
          <p:nvPr/>
        </p:nvSpPr>
        <p:spPr>
          <a:xfrm>
            <a:off x="4168021" y="3713440"/>
            <a:ext cx="2230636"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Extracting Information</a:t>
            </a:r>
            <a:endParaRPr lang="en-US" sz="1640" dirty="0"/>
          </a:p>
        </p:txBody>
      </p:sp>
      <p:sp>
        <p:nvSpPr>
          <p:cNvPr id="22" name="Text 18"/>
          <p:cNvSpPr/>
          <p:nvPr/>
        </p:nvSpPr>
        <p:spPr>
          <a:xfrm>
            <a:off x="3357324" y="4073723"/>
            <a:ext cx="3041333" cy="800100"/>
          </a:xfrm>
          <a:prstGeom prst="rect">
            <a:avLst/>
          </a:prstGeom>
          <a:noFill/>
          <a:ln/>
        </p:spPr>
        <p:txBody>
          <a:bodyPr wrap="square" rtlCol="0" anchor="t"/>
          <a:lstStyle/>
          <a:p>
            <a:pPr marL="0" indent="0" algn="r">
              <a:lnSpc>
                <a:spcPts val="2100"/>
              </a:lnSpc>
              <a:buNone/>
            </a:pPr>
            <a:r>
              <a:rPr lang="en-US" sz="1312" kern="0" spc="-26" dirty="0">
                <a:solidFill>
                  <a:srgbClr val="E0D6DE"/>
                </a:solidFill>
                <a:latin typeface="Inter" pitchFamily="34" charset="0"/>
                <a:ea typeface="Inter" pitchFamily="34" charset="-122"/>
                <a:cs typeface="Inter" pitchFamily="34" charset="-120"/>
              </a:rPr>
              <a:t>For each line, the function extracts the Member ID, Club Name, and Role (if available).</a:t>
            </a:r>
            <a:endParaRPr lang="en-US" sz="1312" dirty="0"/>
          </a:p>
        </p:txBody>
      </p:sp>
      <p:sp>
        <p:nvSpPr>
          <p:cNvPr id="23" name="Shape 19"/>
          <p:cNvSpPr/>
          <p:nvPr/>
        </p:nvSpPr>
        <p:spPr>
          <a:xfrm>
            <a:off x="7502664" y="4811256"/>
            <a:ext cx="583168" cy="33218"/>
          </a:xfrm>
          <a:prstGeom prst="roundRect">
            <a:avLst>
              <a:gd name="adj" fmla="val 225758"/>
            </a:avLst>
          </a:prstGeom>
          <a:solidFill>
            <a:srgbClr val="47337F"/>
          </a:solidFill>
          <a:ln/>
        </p:spPr>
      </p:sp>
      <p:sp>
        <p:nvSpPr>
          <p:cNvPr id="24" name="Shape 20"/>
          <p:cNvSpPr/>
          <p:nvPr/>
        </p:nvSpPr>
        <p:spPr>
          <a:xfrm>
            <a:off x="7127736" y="4640461"/>
            <a:ext cx="374928" cy="374928"/>
          </a:xfrm>
          <a:prstGeom prst="roundRect">
            <a:avLst>
              <a:gd name="adj" fmla="val 20002"/>
            </a:avLst>
          </a:prstGeom>
          <a:noFill/>
          <a:ln w="7620">
            <a:solidFill>
              <a:srgbClr val="47337F"/>
            </a:solidFill>
            <a:prstDash val="solid"/>
          </a:ln>
        </p:spPr>
      </p:sp>
      <p:sp>
        <p:nvSpPr>
          <p:cNvPr id="25" name="Text 21"/>
          <p:cNvSpPr/>
          <p:nvPr/>
        </p:nvSpPr>
        <p:spPr>
          <a:xfrm>
            <a:off x="7240131" y="4671655"/>
            <a:ext cx="150019"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4</a:t>
            </a:r>
            <a:endParaRPr lang="en-US" sz="1968" dirty="0"/>
          </a:p>
        </p:txBody>
      </p:sp>
      <p:sp>
        <p:nvSpPr>
          <p:cNvPr id="26" name="Text 22"/>
          <p:cNvSpPr/>
          <p:nvPr/>
        </p:nvSpPr>
        <p:spPr>
          <a:xfrm>
            <a:off x="8231743" y="4676894"/>
            <a:ext cx="2083118" cy="260390"/>
          </a:xfrm>
          <a:prstGeom prst="rect">
            <a:avLst/>
          </a:prstGeom>
          <a:noFill/>
          <a:ln/>
        </p:spPr>
        <p:txBody>
          <a:bodyPr wrap="none" rtlCol="0" anchor="t"/>
          <a:lstStyle/>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Appending to Map</a:t>
            </a:r>
            <a:endParaRPr lang="en-US" sz="1640" dirty="0"/>
          </a:p>
        </p:txBody>
      </p:sp>
      <p:sp>
        <p:nvSpPr>
          <p:cNvPr id="27" name="Text 23"/>
          <p:cNvSpPr/>
          <p:nvPr/>
        </p:nvSpPr>
        <p:spPr>
          <a:xfrm>
            <a:off x="8231743" y="5037177"/>
            <a:ext cx="3041333" cy="1066800"/>
          </a:xfrm>
          <a:prstGeom prst="rect">
            <a:avLst/>
          </a:prstGeom>
          <a:noFill/>
          <a:ln/>
        </p:spPr>
        <p:txBody>
          <a:bodyPr wrap="square" rtlCol="0" anchor="t"/>
          <a:lstStyle/>
          <a:p>
            <a:pPr marL="0" indent="0" algn="l">
              <a:lnSpc>
                <a:spcPts val="2100"/>
              </a:lnSpc>
              <a:buNone/>
            </a:pPr>
            <a:r>
              <a:rPr lang="en-US" sz="1312" kern="0" spc="-26" dirty="0">
                <a:solidFill>
                  <a:srgbClr val="E0D6DE"/>
                </a:solidFill>
                <a:latin typeface="Inter" pitchFamily="34" charset="0"/>
                <a:ea typeface="Inter" pitchFamily="34" charset="-122"/>
                <a:cs typeface="Inter" pitchFamily="34" charset="-120"/>
              </a:rPr>
              <a:t>The extracted information is appended to the membership vector of the corresponding ID in the </a:t>
            </a:r>
            <a:r>
              <a:rPr lang="en-US" sz="1312" b="1" kern="0" spc="-26" dirty="0">
                <a:solidFill>
                  <a:srgbClr val="E0D6DE"/>
                </a:solidFill>
                <a:latin typeface="Inter" pitchFamily="34" charset="0"/>
                <a:ea typeface="Inter" pitchFamily="34" charset="-122"/>
                <a:cs typeface="Inter" pitchFamily="34" charset="-120"/>
              </a:rPr>
              <a:t>s_membership</a:t>
            </a:r>
            <a:r>
              <a:rPr lang="en-US" sz="1312" kern="0" spc="-26" dirty="0">
                <a:solidFill>
                  <a:srgbClr val="E0D6DE"/>
                </a:solidFill>
                <a:latin typeface="Inter" pitchFamily="34" charset="0"/>
                <a:ea typeface="Inter" pitchFamily="34" charset="-122"/>
                <a:cs typeface="Inter" pitchFamily="34" charset="-120"/>
              </a:rPr>
              <a:t> map.</a:t>
            </a:r>
            <a:endParaRPr lang="en-US" sz="1312" dirty="0"/>
          </a:p>
        </p:txBody>
      </p:sp>
      <p:sp>
        <p:nvSpPr>
          <p:cNvPr id="28" name="Shape 24"/>
          <p:cNvSpPr/>
          <p:nvPr/>
        </p:nvSpPr>
        <p:spPr>
          <a:xfrm>
            <a:off x="6544568" y="5774591"/>
            <a:ext cx="583168" cy="33218"/>
          </a:xfrm>
          <a:prstGeom prst="roundRect">
            <a:avLst>
              <a:gd name="adj" fmla="val 225758"/>
            </a:avLst>
          </a:prstGeom>
          <a:solidFill>
            <a:srgbClr val="47337F"/>
          </a:solidFill>
          <a:ln/>
        </p:spPr>
      </p:sp>
      <p:sp>
        <p:nvSpPr>
          <p:cNvPr id="29" name="Shape 25"/>
          <p:cNvSpPr/>
          <p:nvPr/>
        </p:nvSpPr>
        <p:spPr>
          <a:xfrm>
            <a:off x="7127736" y="5603796"/>
            <a:ext cx="374928" cy="374928"/>
          </a:xfrm>
          <a:prstGeom prst="roundRect">
            <a:avLst>
              <a:gd name="adj" fmla="val 20002"/>
            </a:avLst>
          </a:prstGeom>
          <a:noFill/>
          <a:ln w="7620">
            <a:solidFill>
              <a:srgbClr val="47337F"/>
            </a:solidFill>
            <a:prstDash val="solid"/>
          </a:ln>
        </p:spPr>
      </p:sp>
      <p:sp>
        <p:nvSpPr>
          <p:cNvPr id="30" name="Text 26"/>
          <p:cNvSpPr/>
          <p:nvPr/>
        </p:nvSpPr>
        <p:spPr>
          <a:xfrm>
            <a:off x="7247513" y="5634990"/>
            <a:ext cx="135255"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5</a:t>
            </a:r>
            <a:endParaRPr lang="en-US" sz="1968" dirty="0"/>
          </a:p>
        </p:txBody>
      </p:sp>
      <p:sp>
        <p:nvSpPr>
          <p:cNvPr id="31" name="Text 27"/>
          <p:cNvSpPr/>
          <p:nvPr/>
        </p:nvSpPr>
        <p:spPr>
          <a:xfrm>
            <a:off x="4315539" y="5640229"/>
            <a:ext cx="2083118" cy="260390"/>
          </a:xfrm>
          <a:prstGeom prst="rect">
            <a:avLst/>
          </a:prstGeom>
          <a:noFill/>
          <a:ln/>
        </p:spPr>
        <p:txBody>
          <a:bodyPr wrap="none" rtlCol="0" anchor="t"/>
          <a:lstStyle/>
          <a:p>
            <a:pPr marL="0" indent="0" algn="r">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Error Handling</a:t>
            </a:r>
            <a:endParaRPr lang="en-US" sz="1640" dirty="0"/>
          </a:p>
        </p:txBody>
      </p:sp>
      <p:sp>
        <p:nvSpPr>
          <p:cNvPr id="32" name="Text 28"/>
          <p:cNvSpPr/>
          <p:nvPr/>
        </p:nvSpPr>
        <p:spPr>
          <a:xfrm>
            <a:off x="3357324" y="6000512"/>
            <a:ext cx="3041333" cy="533400"/>
          </a:xfrm>
          <a:prstGeom prst="rect">
            <a:avLst/>
          </a:prstGeom>
          <a:noFill/>
          <a:ln/>
        </p:spPr>
        <p:txBody>
          <a:bodyPr wrap="square" rtlCol="0" anchor="t"/>
          <a:lstStyle/>
          <a:p>
            <a:pPr marL="0" indent="0" algn="r">
              <a:lnSpc>
                <a:spcPts val="2100"/>
              </a:lnSpc>
              <a:buNone/>
            </a:pPr>
            <a:r>
              <a:rPr lang="en-US" sz="1312" kern="0" spc="-26" dirty="0">
                <a:solidFill>
                  <a:srgbClr val="E0D6DE"/>
                </a:solidFill>
                <a:latin typeface="Inter" pitchFamily="34" charset="0"/>
                <a:ea typeface="Inter" pitchFamily="34" charset="-122"/>
                <a:cs typeface="Inter" pitchFamily="34" charset="-120"/>
              </a:rPr>
              <a:t>If there is an error reading a line, the function prints an error message.</a:t>
            </a:r>
            <a:endParaRPr lang="en-US" sz="1312" dirty="0"/>
          </a:p>
        </p:txBody>
      </p:sp>
      <p:sp>
        <p:nvSpPr>
          <p:cNvPr id="33" name="Shape 29"/>
          <p:cNvSpPr/>
          <p:nvPr/>
        </p:nvSpPr>
        <p:spPr>
          <a:xfrm>
            <a:off x="7502664" y="6738045"/>
            <a:ext cx="583168" cy="33218"/>
          </a:xfrm>
          <a:prstGeom prst="roundRect">
            <a:avLst>
              <a:gd name="adj" fmla="val 225758"/>
            </a:avLst>
          </a:prstGeom>
          <a:solidFill>
            <a:srgbClr val="47337F"/>
          </a:solidFill>
          <a:ln/>
        </p:spPr>
      </p:sp>
      <p:sp>
        <p:nvSpPr>
          <p:cNvPr id="34" name="Shape 30"/>
          <p:cNvSpPr/>
          <p:nvPr/>
        </p:nvSpPr>
        <p:spPr>
          <a:xfrm>
            <a:off x="7127736" y="6567249"/>
            <a:ext cx="374928" cy="374928"/>
          </a:xfrm>
          <a:prstGeom prst="roundRect">
            <a:avLst>
              <a:gd name="adj" fmla="val 20002"/>
            </a:avLst>
          </a:prstGeom>
          <a:noFill/>
          <a:ln w="7620">
            <a:solidFill>
              <a:srgbClr val="47337F"/>
            </a:solidFill>
            <a:prstDash val="solid"/>
          </a:ln>
        </p:spPr>
      </p:sp>
      <p:sp>
        <p:nvSpPr>
          <p:cNvPr id="35" name="Text 31"/>
          <p:cNvSpPr/>
          <p:nvPr/>
        </p:nvSpPr>
        <p:spPr>
          <a:xfrm>
            <a:off x="7241084" y="6598444"/>
            <a:ext cx="148233" cy="312539"/>
          </a:xfrm>
          <a:prstGeom prst="rect">
            <a:avLst/>
          </a:prstGeom>
          <a:noFill/>
          <a:ln/>
        </p:spPr>
        <p:txBody>
          <a:bodyPr wrap="none" rtlCol="0" anchor="t"/>
          <a:lstStyle/>
          <a:p>
            <a:pPr marL="0" indent="0" algn="ctr">
              <a:lnSpc>
                <a:spcPts val="2460"/>
              </a:lnSpc>
              <a:buNone/>
            </a:pPr>
            <a:r>
              <a:rPr lang="en-US" sz="1968" b="1" kern="0" spc="-59" dirty="0">
                <a:solidFill>
                  <a:srgbClr val="E0D6DE"/>
                </a:solidFill>
                <a:latin typeface="p22-mackinac-pro" pitchFamily="34" charset="0"/>
                <a:ea typeface="p22-mackinac-pro" pitchFamily="34" charset="-122"/>
                <a:cs typeface="p22-mackinac-pro" pitchFamily="34" charset="-120"/>
              </a:rPr>
              <a:t>6</a:t>
            </a:r>
            <a:endParaRPr lang="en-US" sz="1968" dirty="0"/>
          </a:p>
        </p:txBody>
      </p:sp>
      <p:sp>
        <p:nvSpPr>
          <p:cNvPr id="36" name="Text 32"/>
          <p:cNvSpPr/>
          <p:nvPr/>
        </p:nvSpPr>
        <p:spPr>
          <a:xfrm>
            <a:off x="8231743" y="6603683"/>
            <a:ext cx="2083118" cy="260390"/>
          </a:xfrm>
          <a:prstGeom prst="rect">
            <a:avLst/>
          </a:prstGeom>
          <a:noFill/>
          <a:ln/>
        </p:spPr>
        <p:txBody>
          <a:bodyPr wrap="none" rtlCol="0" anchor="t"/>
          <a:lstStyle/>
          <a:p>
            <a:pPr marL="0" indent="0" algn="l">
              <a:lnSpc>
                <a:spcPts val="2050"/>
              </a:lnSpc>
              <a:buNone/>
            </a:pPr>
            <a:r>
              <a:rPr lang="en-US" sz="1640" b="1" kern="0" spc="-49" dirty="0">
                <a:solidFill>
                  <a:srgbClr val="E0D6DE"/>
                </a:solidFill>
                <a:latin typeface="p22-mackinac-pro" pitchFamily="34" charset="0"/>
                <a:ea typeface="p22-mackinac-pro" pitchFamily="34" charset="-122"/>
                <a:cs typeface="p22-mackinac-pro" pitchFamily="34" charset="-120"/>
              </a:rPr>
              <a:t>Cleanup and Return</a:t>
            </a:r>
            <a:endParaRPr lang="en-US" sz="1640" dirty="0"/>
          </a:p>
        </p:txBody>
      </p:sp>
      <p:sp>
        <p:nvSpPr>
          <p:cNvPr id="37" name="Text 33"/>
          <p:cNvSpPr/>
          <p:nvPr/>
        </p:nvSpPr>
        <p:spPr>
          <a:xfrm>
            <a:off x="8231743" y="6963966"/>
            <a:ext cx="3041333" cy="533400"/>
          </a:xfrm>
          <a:prstGeom prst="rect">
            <a:avLst/>
          </a:prstGeom>
          <a:noFill/>
          <a:ln/>
        </p:spPr>
        <p:txBody>
          <a:bodyPr wrap="square" rtlCol="0" anchor="t"/>
          <a:lstStyle/>
          <a:p>
            <a:pPr marL="0" indent="0" algn="l">
              <a:lnSpc>
                <a:spcPts val="2100"/>
              </a:lnSpc>
              <a:buNone/>
            </a:pPr>
            <a:r>
              <a:rPr lang="en-US" sz="1312" kern="0" spc="-26" dirty="0">
                <a:solidFill>
                  <a:srgbClr val="E0D6DE"/>
                </a:solidFill>
                <a:latin typeface="Inter" pitchFamily="34" charset="0"/>
                <a:ea typeface="Inter" pitchFamily="34" charset="-122"/>
                <a:cs typeface="Inter" pitchFamily="34" charset="-120"/>
              </a:rPr>
              <a:t>Finally, the function closes the file and returns the </a:t>
            </a:r>
            <a:r>
              <a:rPr lang="en-US" sz="1312" b="1" kern="0" spc="-26" dirty="0">
                <a:solidFill>
                  <a:srgbClr val="E0D6DE"/>
                </a:solidFill>
                <a:latin typeface="Inter" pitchFamily="34" charset="0"/>
                <a:ea typeface="Inter" pitchFamily="34" charset="-122"/>
                <a:cs typeface="Inter" pitchFamily="34" charset="-120"/>
              </a:rPr>
              <a:t>s_membership</a:t>
            </a:r>
            <a:r>
              <a:rPr lang="en-US" sz="1312" kern="0" spc="-26" dirty="0">
                <a:solidFill>
                  <a:srgbClr val="E0D6DE"/>
                </a:solidFill>
                <a:latin typeface="Inter" pitchFamily="34" charset="0"/>
                <a:ea typeface="Inter" pitchFamily="34" charset="-122"/>
                <a:cs typeface="Inter" pitchFamily="34" charset="-120"/>
              </a:rPr>
              <a:t> map.</a:t>
            </a:r>
            <a:endParaRPr lang="en-US" sz="1312" dirty="0"/>
          </a:p>
        </p:txBody>
      </p:sp>
    </p:spTree>
    <p:extLst>
      <p:ext uri="{BB962C8B-B14F-4D97-AF65-F5344CB8AC3E}">
        <p14:creationId xmlns:p14="http://schemas.microsoft.com/office/powerpoint/2010/main" val="719832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7265"/>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597265"/>
          </a:xfrm>
          <a:prstGeom prst="rect">
            <a:avLst/>
          </a:prstGeom>
        </p:spPr>
      </p:pic>
      <p:sp>
        <p:nvSpPr>
          <p:cNvPr id="6" name="Text 2"/>
          <p:cNvSpPr/>
          <p:nvPr/>
        </p:nvSpPr>
        <p:spPr>
          <a:xfrm>
            <a:off x="989648" y="725805"/>
            <a:ext cx="12617887"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Function searchStudentByID(student_id)</a:t>
            </a:r>
            <a:endParaRPr lang="en-US" sz="5195" dirty="0"/>
          </a:p>
        </p:txBody>
      </p:sp>
      <p:sp>
        <p:nvSpPr>
          <p:cNvPr id="7" name="Text 3"/>
          <p:cNvSpPr/>
          <p:nvPr/>
        </p:nvSpPr>
        <p:spPr>
          <a:xfrm>
            <a:off x="989648" y="1946434"/>
            <a:ext cx="12651105" cy="422315"/>
          </a:xfrm>
          <a:prstGeom prst="rect">
            <a:avLst/>
          </a:prstGeom>
          <a:noFill/>
          <a:ln/>
        </p:spPr>
        <p:txBody>
          <a:bodyPr wrap="none" rtlCol="0" anchor="t"/>
          <a:lstStyle/>
          <a:p>
            <a:pPr marL="0" indent="0">
              <a:lnSpc>
                <a:spcPts val="3325"/>
              </a:lnSpc>
              <a:buNone/>
            </a:pPr>
            <a:endParaRPr lang="en-US" sz="2078" dirty="0"/>
          </a:p>
        </p:txBody>
      </p:sp>
      <p:sp>
        <p:nvSpPr>
          <p:cNvPr id="8" name="Shape 4"/>
          <p:cNvSpPr/>
          <p:nvPr/>
        </p:nvSpPr>
        <p:spPr>
          <a:xfrm>
            <a:off x="989648" y="5268516"/>
            <a:ext cx="12651105" cy="52745"/>
          </a:xfrm>
          <a:prstGeom prst="roundRect">
            <a:avLst>
              <a:gd name="adj" fmla="val 225173"/>
            </a:avLst>
          </a:prstGeom>
          <a:solidFill>
            <a:srgbClr val="47337F"/>
          </a:solidFill>
          <a:ln/>
        </p:spPr>
      </p:sp>
      <p:sp>
        <p:nvSpPr>
          <p:cNvPr id="9" name="Shape 5"/>
          <p:cNvSpPr/>
          <p:nvPr/>
        </p:nvSpPr>
        <p:spPr>
          <a:xfrm>
            <a:off x="4060091" y="4344888"/>
            <a:ext cx="52745" cy="923687"/>
          </a:xfrm>
          <a:prstGeom prst="roundRect">
            <a:avLst>
              <a:gd name="adj" fmla="val 225173"/>
            </a:avLst>
          </a:prstGeom>
          <a:solidFill>
            <a:srgbClr val="47337F"/>
          </a:solidFill>
          <a:ln/>
        </p:spPr>
      </p:sp>
      <p:sp>
        <p:nvSpPr>
          <p:cNvPr id="10" name="Shape 6"/>
          <p:cNvSpPr/>
          <p:nvPr/>
        </p:nvSpPr>
        <p:spPr>
          <a:xfrm>
            <a:off x="3789640" y="4971633"/>
            <a:ext cx="593765" cy="593765"/>
          </a:xfrm>
          <a:prstGeom prst="roundRect">
            <a:avLst>
              <a:gd name="adj" fmla="val 20002"/>
            </a:avLst>
          </a:prstGeom>
          <a:noFill/>
          <a:ln w="15240">
            <a:solidFill>
              <a:srgbClr val="47337F"/>
            </a:solidFill>
            <a:prstDash val="solid"/>
          </a:ln>
        </p:spPr>
      </p:sp>
      <p:sp>
        <p:nvSpPr>
          <p:cNvPr id="11" name="Text 7"/>
          <p:cNvSpPr/>
          <p:nvPr/>
        </p:nvSpPr>
        <p:spPr>
          <a:xfrm>
            <a:off x="4012049" y="5021044"/>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1</a:t>
            </a:r>
            <a:endParaRPr lang="en-US" sz="3117" dirty="0"/>
          </a:p>
        </p:txBody>
      </p:sp>
      <p:sp>
        <p:nvSpPr>
          <p:cNvPr id="12" name="Text 8"/>
          <p:cNvSpPr/>
          <p:nvPr/>
        </p:nvSpPr>
        <p:spPr>
          <a:xfrm>
            <a:off x="2436852" y="2665571"/>
            <a:ext cx="3299103" cy="412313"/>
          </a:xfrm>
          <a:prstGeom prst="rect">
            <a:avLst/>
          </a:prstGeom>
          <a:noFill/>
          <a:ln/>
        </p:spPr>
        <p:txBody>
          <a:bodyPr wrap="none" rtlCol="0" anchor="t"/>
          <a:lstStyle/>
          <a:p>
            <a:pPr marL="0" indent="0" algn="ctr">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Find Student</a:t>
            </a:r>
            <a:endParaRPr lang="en-US" sz="2598" dirty="0"/>
          </a:p>
        </p:txBody>
      </p:sp>
      <p:sp>
        <p:nvSpPr>
          <p:cNvPr id="13" name="Text 9"/>
          <p:cNvSpPr/>
          <p:nvPr/>
        </p:nvSpPr>
        <p:spPr>
          <a:xfrm>
            <a:off x="1253490" y="3236238"/>
            <a:ext cx="5665946" cy="844629"/>
          </a:xfrm>
          <a:prstGeom prst="rect">
            <a:avLst/>
          </a:prstGeom>
          <a:noFill/>
          <a:ln/>
        </p:spPr>
        <p:txBody>
          <a:bodyPr wrap="square" rtlCol="0" anchor="t"/>
          <a:lstStyle/>
          <a:p>
            <a:pPr marL="0" indent="0" algn="ctr">
              <a:lnSpc>
                <a:spcPts val="3325"/>
              </a:lnSpc>
              <a:buNone/>
            </a:pPr>
            <a:r>
              <a:rPr lang="en-US" sz="2078" kern="0" spc="-42" dirty="0">
                <a:solidFill>
                  <a:srgbClr val="E0D6DE"/>
                </a:solidFill>
                <a:latin typeface="Inter" pitchFamily="34" charset="0"/>
                <a:ea typeface="Inter" pitchFamily="34" charset="-122"/>
                <a:cs typeface="Inter" pitchFamily="34" charset="-120"/>
              </a:rPr>
              <a:t>Find the student with the given ID in the s_names map.</a:t>
            </a:r>
            <a:endParaRPr lang="en-US" sz="2078" dirty="0"/>
          </a:p>
        </p:txBody>
      </p:sp>
      <p:sp>
        <p:nvSpPr>
          <p:cNvPr id="14" name="Shape 10"/>
          <p:cNvSpPr/>
          <p:nvPr/>
        </p:nvSpPr>
        <p:spPr>
          <a:xfrm>
            <a:off x="7288828" y="5268456"/>
            <a:ext cx="52745" cy="923687"/>
          </a:xfrm>
          <a:prstGeom prst="roundRect">
            <a:avLst>
              <a:gd name="adj" fmla="val 225173"/>
            </a:avLst>
          </a:prstGeom>
          <a:solidFill>
            <a:srgbClr val="47337F"/>
          </a:solidFill>
          <a:ln/>
        </p:spPr>
      </p:sp>
      <p:sp>
        <p:nvSpPr>
          <p:cNvPr id="15" name="Shape 11"/>
          <p:cNvSpPr/>
          <p:nvPr/>
        </p:nvSpPr>
        <p:spPr>
          <a:xfrm>
            <a:off x="7018377" y="4971633"/>
            <a:ext cx="593765" cy="593765"/>
          </a:xfrm>
          <a:prstGeom prst="roundRect">
            <a:avLst>
              <a:gd name="adj" fmla="val 20002"/>
            </a:avLst>
          </a:prstGeom>
          <a:noFill/>
          <a:ln w="15240">
            <a:solidFill>
              <a:srgbClr val="47337F"/>
            </a:solidFill>
            <a:prstDash val="solid"/>
          </a:ln>
        </p:spPr>
      </p:sp>
      <p:sp>
        <p:nvSpPr>
          <p:cNvPr id="16" name="Text 12"/>
          <p:cNvSpPr/>
          <p:nvPr/>
        </p:nvSpPr>
        <p:spPr>
          <a:xfrm>
            <a:off x="7206020" y="5021044"/>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2</a:t>
            </a:r>
            <a:endParaRPr lang="en-US" sz="3117" dirty="0"/>
          </a:p>
        </p:txBody>
      </p:sp>
      <p:sp>
        <p:nvSpPr>
          <p:cNvPr id="17" name="Text 13"/>
          <p:cNvSpPr/>
          <p:nvPr/>
        </p:nvSpPr>
        <p:spPr>
          <a:xfrm>
            <a:off x="5665589" y="6456164"/>
            <a:ext cx="3299103" cy="412313"/>
          </a:xfrm>
          <a:prstGeom prst="rect">
            <a:avLst/>
          </a:prstGeom>
          <a:noFill/>
          <a:ln/>
        </p:spPr>
        <p:txBody>
          <a:bodyPr wrap="none" rtlCol="0" anchor="t"/>
          <a:lstStyle/>
          <a:p>
            <a:pPr marL="0" indent="0" algn="ctr">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Display Info</a:t>
            </a:r>
            <a:endParaRPr lang="en-US" sz="2598" dirty="0"/>
          </a:p>
        </p:txBody>
      </p:sp>
      <p:sp>
        <p:nvSpPr>
          <p:cNvPr id="18" name="Text 14"/>
          <p:cNvSpPr/>
          <p:nvPr/>
        </p:nvSpPr>
        <p:spPr>
          <a:xfrm>
            <a:off x="4482227" y="7026831"/>
            <a:ext cx="5665946" cy="844629"/>
          </a:xfrm>
          <a:prstGeom prst="rect">
            <a:avLst/>
          </a:prstGeom>
          <a:noFill/>
          <a:ln/>
        </p:spPr>
        <p:txBody>
          <a:bodyPr wrap="square" rtlCol="0" anchor="t"/>
          <a:lstStyle/>
          <a:p>
            <a:pPr marL="0" indent="0" algn="ctr">
              <a:lnSpc>
                <a:spcPts val="3325"/>
              </a:lnSpc>
              <a:buNone/>
            </a:pPr>
            <a:r>
              <a:rPr lang="en-US" sz="2078" kern="0" spc="-42" dirty="0">
                <a:solidFill>
                  <a:srgbClr val="E0D6DE"/>
                </a:solidFill>
                <a:latin typeface="Inter" pitchFamily="34" charset="0"/>
                <a:ea typeface="Inter" pitchFamily="34" charset="-122"/>
                <a:cs typeface="Inter" pitchFamily="34" charset="-120"/>
              </a:rPr>
              <a:t>If the student is found, print the student's ID, name, and any club memberships.</a:t>
            </a:r>
            <a:endParaRPr lang="en-US" sz="2078" dirty="0"/>
          </a:p>
        </p:txBody>
      </p:sp>
      <p:sp>
        <p:nvSpPr>
          <p:cNvPr id="19" name="Shape 15"/>
          <p:cNvSpPr/>
          <p:nvPr/>
        </p:nvSpPr>
        <p:spPr>
          <a:xfrm>
            <a:off x="10517565" y="4344888"/>
            <a:ext cx="52745" cy="923687"/>
          </a:xfrm>
          <a:prstGeom prst="roundRect">
            <a:avLst>
              <a:gd name="adj" fmla="val 225173"/>
            </a:avLst>
          </a:prstGeom>
          <a:solidFill>
            <a:srgbClr val="47337F"/>
          </a:solidFill>
          <a:ln/>
        </p:spPr>
      </p:sp>
      <p:sp>
        <p:nvSpPr>
          <p:cNvPr id="20" name="Shape 16"/>
          <p:cNvSpPr/>
          <p:nvPr/>
        </p:nvSpPr>
        <p:spPr>
          <a:xfrm>
            <a:off x="10247114" y="4971633"/>
            <a:ext cx="593765" cy="593765"/>
          </a:xfrm>
          <a:prstGeom prst="roundRect">
            <a:avLst>
              <a:gd name="adj" fmla="val 20002"/>
            </a:avLst>
          </a:prstGeom>
          <a:noFill/>
          <a:ln w="15240">
            <a:solidFill>
              <a:srgbClr val="47337F"/>
            </a:solidFill>
            <a:prstDash val="solid"/>
          </a:ln>
        </p:spPr>
      </p:sp>
      <p:sp>
        <p:nvSpPr>
          <p:cNvPr id="21" name="Text 17"/>
          <p:cNvSpPr/>
          <p:nvPr/>
        </p:nvSpPr>
        <p:spPr>
          <a:xfrm>
            <a:off x="10431304" y="5021044"/>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3</a:t>
            </a:r>
            <a:endParaRPr lang="en-US" sz="3117" dirty="0"/>
          </a:p>
        </p:txBody>
      </p:sp>
      <p:sp>
        <p:nvSpPr>
          <p:cNvPr id="22" name="Text 18"/>
          <p:cNvSpPr/>
          <p:nvPr/>
        </p:nvSpPr>
        <p:spPr>
          <a:xfrm>
            <a:off x="8894326" y="2665571"/>
            <a:ext cx="3299103" cy="412313"/>
          </a:xfrm>
          <a:prstGeom prst="rect">
            <a:avLst/>
          </a:prstGeom>
          <a:noFill/>
          <a:ln/>
        </p:spPr>
        <p:txBody>
          <a:bodyPr wrap="none" rtlCol="0" anchor="t"/>
          <a:lstStyle/>
          <a:p>
            <a:pPr marL="0" indent="0" algn="ctr">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Handle Not Found</a:t>
            </a:r>
            <a:endParaRPr lang="en-US" sz="2598" dirty="0"/>
          </a:p>
        </p:txBody>
      </p:sp>
      <p:sp>
        <p:nvSpPr>
          <p:cNvPr id="23" name="Text 19"/>
          <p:cNvSpPr/>
          <p:nvPr/>
        </p:nvSpPr>
        <p:spPr>
          <a:xfrm>
            <a:off x="7710964" y="3236238"/>
            <a:ext cx="5665946" cy="844629"/>
          </a:xfrm>
          <a:prstGeom prst="rect">
            <a:avLst/>
          </a:prstGeom>
          <a:noFill/>
          <a:ln/>
        </p:spPr>
        <p:txBody>
          <a:bodyPr wrap="square" rtlCol="0" anchor="t"/>
          <a:lstStyle/>
          <a:p>
            <a:pPr marL="0" indent="0" algn="ctr">
              <a:lnSpc>
                <a:spcPts val="3325"/>
              </a:lnSpc>
              <a:buNone/>
            </a:pPr>
            <a:r>
              <a:rPr lang="en-US" sz="2078" kern="0" spc="-42" dirty="0">
                <a:solidFill>
                  <a:srgbClr val="E0D6DE"/>
                </a:solidFill>
                <a:latin typeface="Inter" pitchFamily="34" charset="0"/>
                <a:ea typeface="Inter" pitchFamily="34" charset="-122"/>
                <a:cs typeface="Inter" pitchFamily="34" charset="-120"/>
              </a:rPr>
              <a:t>If the student is not found, print a message indicating that the student was not found.</a:t>
            </a:r>
            <a:endParaRPr lang="en-US" sz="2078" dirty="0"/>
          </a:p>
        </p:txBody>
      </p:sp>
    </p:spTree>
    <p:extLst>
      <p:ext uri="{BB962C8B-B14F-4D97-AF65-F5344CB8AC3E}">
        <p14:creationId xmlns:p14="http://schemas.microsoft.com/office/powerpoint/2010/main" val="233100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40929"/>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9340929"/>
          </a:xfrm>
          <a:prstGeom prst="rect">
            <a:avLst/>
          </a:prstGeom>
        </p:spPr>
      </p:pic>
      <p:sp>
        <p:nvSpPr>
          <p:cNvPr id="6" name="Text 2"/>
          <p:cNvSpPr/>
          <p:nvPr/>
        </p:nvSpPr>
        <p:spPr>
          <a:xfrm>
            <a:off x="989648" y="725805"/>
            <a:ext cx="12651105" cy="1649492"/>
          </a:xfrm>
          <a:prstGeom prst="rect">
            <a:avLst/>
          </a:prstGeom>
          <a:noFill/>
          <a:ln/>
        </p:spPr>
        <p:txBody>
          <a:bodyPr wrap="squar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Function searchStudentByName(student_name)</a:t>
            </a:r>
            <a:endParaRPr lang="en-US" sz="5195" dirty="0"/>
          </a:p>
        </p:txBody>
      </p:sp>
      <p:sp>
        <p:nvSpPr>
          <p:cNvPr id="7" name="Shape 3"/>
          <p:cNvSpPr/>
          <p:nvPr/>
        </p:nvSpPr>
        <p:spPr>
          <a:xfrm>
            <a:off x="7288887" y="2771180"/>
            <a:ext cx="52745" cy="5843945"/>
          </a:xfrm>
          <a:prstGeom prst="roundRect">
            <a:avLst>
              <a:gd name="adj" fmla="val 225173"/>
            </a:avLst>
          </a:prstGeom>
          <a:solidFill>
            <a:srgbClr val="47337F"/>
          </a:solidFill>
          <a:ln/>
        </p:spPr>
      </p:sp>
      <p:sp>
        <p:nvSpPr>
          <p:cNvPr id="8" name="Shape 4"/>
          <p:cNvSpPr/>
          <p:nvPr/>
        </p:nvSpPr>
        <p:spPr>
          <a:xfrm>
            <a:off x="6094631" y="3247727"/>
            <a:ext cx="923687" cy="52745"/>
          </a:xfrm>
          <a:prstGeom prst="roundRect">
            <a:avLst>
              <a:gd name="adj" fmla="val 225173"/>
            </a:avLst>
          </a:prstGeom>
          <a:solidFill>
            <a:srgbClr val="47337F"/>
          </a:solidFill>
          <a:ln/>
        </p:spPr>
      </p:sp>
      <p:sp>
        <p:nvSpPr>
          <p:cNvPr id="9" name="Shape 5"/>
          <p:cNvSpPr/>
          <p:nvPr/>
        </p:nvSpPr>
        <p:spPr>
          <a:xfrm>
            <a:off x="7018318" y="2977277"/>
            <a:ext cx="593765" cy="593765"/>
          </a:xfrm>
          <a:prstGeom prst="roundRect">
            <a:avLst>
              <a:gd name="adj" fmla="val 20002"/>
            </a:avLst>
          </a:prstGeom>
          <a:noFill/>
          <a:ln w="15240">
            <a:solidFill>
              <a:srgbClr val="47337F"/>
            </a:solidFill>
            <a:prstDash val="solid"/>
          </a:ln>
        </p:spPr>
      </p:sp>
      <p:sp>
        <p:nvSpPr>
          <p:cNvPr id="10" name="Text 6"/>
          <p:cNvSpPr/>
          <p:nvPr/>
        </p:nvSpPr>
        <p:spPr>
          <a:xfrm>
            <a:off x="7240726" y="3026688"/>
            <a:ext cx="148828"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1</a:t>
            </a:r>
            <a:endParaRPr lang="en-US" sz="3117" dirty="0"/>
          </a:p>
        </p:txBody>
      </p:sp>
      <p:sp>
        <p:nvSpPr>
          <p:cNvPr id="11" name="Text 7"/>
          <p:cNvSpPr/>
          <p:nvPr/>
        </p:nvSpPr>
        <p:spPr>
          <a:xfrm>
            <a:off x="2564487" y="3035022"/>
            <a:ext cx="3299103" cy="412313"/>
          </a:xfrm>
          <a:prstGeom prst="rect">
            <a:avLst/>
          </a:prstGeom>
          <a:noFill/>
          <a:ln/>
        </p:spPr>
        <p:txBody>
          <a:bodyPr wrap="none" rtlCol="0" anchor="t"/>
          <a:lstStyle/>
          <a:p>
            <a:pPr marL="0" indent="0" algn="r">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Initialize Found Flag</a:t>
            </a:r>
            <a:endParaRPr lang="en-US" sz="2598" dirty="0"/>
          </a:p>
        </p:txBody>
      </p:sp>
      <p:sp>
        <p:nvSpPr>
          <p:cNvPr id="12" name="Text 8"/>
          <p:cNvSpPr/>
          <p:nvPr/>
        </p:nvSpPr>
        <p:spPr>
          <a:xfrm>
            <a:off x="989648" y="3605689"/>
            <a:ext cx="4873943" cy="844629"/>
          </a:xfrm>
          <a:prstGeom prst="rect">
            <a:avLst/>
          </a:prstGeom>
          <a:noFill/>
          <a:ln/>
        </p:spPr>
        <p:txBody>
          <a:bodyPr wrap="square" rtlCol="0" anchor="t"/>
          <a:lstStyle/>
          <a:p>
            <a:pPr marL="0" indent="0" algn="r">
              <a:lnSpc>
                <a:spcPts val="3325"/>
              </a:lnSpc>
              <a:buNone/>
            </a:pPr>
            <a:r>
              <a:rPr lang="en-US" sz="2078" kern="0" spc="-42" dirty="0">
                <a:solidFill>
                  <a:srgbClr val="E0D6DE"/>
                </a:solidFill>
                <a:latin typeface="Inter" pitchFamily="34" charset="0"/>
                <a:ea typeface="Inter" pitchFamily="34" charset="-122"/>
                <a:cs typeface="Inter" pitchFamily="34" charset="-120"/>
              </a:rPr>
              <a:t>Initialize a boolean variable named found and set it to false.</a:t>
            </a:r>
            <a:endParaRPr lang="en-US" sz="2078" dirty="0"/>
          </a:p>
        </p:txBody>
      </p:sp>
      <p:sp>
        <p:nvSpPr>
          <p:cNvPr id="13" name="Shape 9"/>
          <p:cNvSpPr/>
          <p:nvPr/>
        </p:nvSpPr>
        <p:spPr>
          <a:xfrm>
            <a:off x="7612082" y="4567178"/>
            <a:ext cx="923687" cy="52745"/>
          </a:xfrm>
          <a:prstGeom prst="roundRect">
            <a:avLst>
              <a:gd name="adj" fmla="val 225173"/>
            </a:avLst>
          </a:prstGeom>
          <a:solidFill>
            <a:srgbClr val="47337F"/>
          </a:solidFill>
          <a:ln/>
        </p:spPr>
      </p:sp>
      <p:sp>
        <p:nvSpPr>
          <p:cNvPr id="14" name="Shape 10"/>
          <p:cNvSpPr/>
          <p:nvPr/>
        </p:nvSpPr>
        <p:spPr>
          <a:xfrm>
            <a:off x="7018318" y="4296727"/>
            <a:ext cx="593765" cy="593765"/>
          </a:xfrm>
          <a:prstGeom prst="roundRect">
            <a:avLst>
              <a:gd name="adj" fmla="val 20002"/>
            </a:avLst>
          </a:prstGeom>
          <a:noFill/>
          <a:ln w="15240">
            <a:solidFill>
              <a:srgbClr val="47337F"/>
            </a:solidFill>
            <a:prstDash val="solid"/>
          </a:ln>
        </p:spPr>
      </p:sp>
      <p:sp>
        <p:nvSpPr>
          <p:cNvPr id="15" name="Text 11"/>
          <p:cNvSpPr/>
          <p:nvPr/>
        </p:nvSpPr>
        <p:spPr>
          <a:xfrm>
            <a:off x="7205960" y="4346138"/>
            <a:ext cx="218480"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2</a:t>
            </a:r>
            <a:endParaRPr lang="en-US" sz="3117" dirty="0"/>
          </a:p>
        </p:txBody>
      </p:sp>
      <p:sp>
        <p:nvSpPr>
          <p:cNvPr id="16" name="Text 12"/>
          <p:cNvSpPr/>
          <p:nvPr/>
        </p:nvSpPr>
        <p:spPr>
          <a:xfrm>
            <a:off x="8766810" y="4354473"/>
            <a:ext cx="3299103"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Search by Name</a:t>
            </a:r>
            <a:endParaRPr lang="en-US" sz="2598" dirty="0"/>
          </a:p>
        </p:txBody>
      </p:sp>
      <p:sp>
        <p:nvSpPr>
          <p:cNvPr id="17" name="Text 13"/>
          <p:cNvSpPr/>
          <p:nvPr/>
        </p:nvSpPr>
        <p:spPr>
          <a:xfrm>
            <a:off x="8766810" y="4925139"/>
            <a:ext cx="4873943" cy="2111573"/>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For each student in the s_names map, check if the student's name contains the given name. If so, call the searchStudentByID function with the found ID and set found to true.</a:t>
            </a:r>
            <a:endParaRPr lang="en-US" sz="2078" dirty="0"/>
          </a:p>
        </p:txBody>
      </p:sp>
      <p:sp>
        <p:nvSpPr>
          <p:cNvPr id="18" name="Shape 14"/>
          <p:cNvSpPr/>
          <p:nvPr/>
        </p:nvSpPr>
        <p:spPr>
          <a:xfrm>
            <a:off x="6094631" y="6304062"/>
            <a:ext cx="923687" cy="52745"/>
          </a:xfrm>
          <a:prstGeom prst="roundRect">
            <a:avLst>
              <a:gd name="adj" fmla="val 225173"/>
            </a:avLst>
          </a:prstGeom>
          <a:solidFill>
            <a:srgbClr val="47337F"/>
          </a:solidFill>
          <a:ln/>
        </p:spPr>
      </p:sp>
      <p:sp>
        <p:nvSpPr>
          <p:cNvPr id="19" name="Shape 15"/>
          <p:cNvSpPr/>
          <p:nvPr/>
        </p:nvSpPr>
        <p:spPr>
          <a:xfrm>
            <a:off x="7018318" y="6033611"/>
            <a:ext cx="593765" cy="593765"/>
          </a:xfrm>
          <a:prstGeom prst="roundRect">
            <a:avLst>
              <a:gd name="adj" fmla="val 20002"/>
            </a:avLst>
          </a:prstGeom>
          <a:noFill/>
          <a:ln w="15240">
            <a:solidFill>
              <a:srgbClr val="47337F"/>
            </a:solidFill>
            <a:prstDash val="solid"/>
          </a:ln>
        </p:spPr>
      </p:sp>
      <p:sp>
        <p:nvSpPr>
          <p:cNvPr id="20" name="Text 16"/>
          <p:cNvSpPr/>
          <p:nvPr/>
        </p:nvSpPr>
        <p:spPr>
          <a:xfrm>
            <a:off x="7202507" y="6083022"/>
            <a:ext cx="225266" cy="494824"/>
          </a:xfrm>
          <a:prstGeom prst="rect">
            <a:avLst/>
          </a:prstGeom>
          <a:noFill/>
          <a:ln/>
        </p:spPr>
        <p:txBody>
          <a:bodyPr wrap="none" rtlCol="0" anchor="t"/>
          <a:lstStyle/>
          <a:p>
            <a:pPr marL="0" indent="0" algn="ctr">
              <a:lnSpc>
                <a:spcPts val="3897"/>
              </a:lnSpc>
              <a:buNone/>
            </a:pPr>
            <a:r>
              <a:rPr lang="en-US" sz="3117" b="1" kern="0" spc="-94" dirty="0">
                <a:solidFill>
                  <a:srgbClr val="E0D6DE"/>
                </a:solidFill>
                <a:latin typeface="p22-mackinac-pro" pitchFamily="34" charset="0"/>
                <a:ea typeface="p22-mackinac-pro" pitchFamily="34" charset="-122"/>
                <a:cs typeface="p22-mackinac-pro" pitchFamily="34" charset="-120"/>
              </a:rPr>
              <a:t>3</a:t>
            </a:r>
            <a:endParaRPr lang="en-US" sz="3117" dirty="0"/>
          </a:p>
        </p:txBody>
      </p:sp>
      <p:sp>
        <p:nvSpPr>
          <p:cNvPr id="21" name="Text 17"/>
          <p:cNvSpPr/>
          <p:nvPr/>
        </p:nvSpPr>
        <p:spPr>
          <a:xfrm>
            <a:off x="2564487" y="6091357"/>
            <a:ext cx="3299103" cy="412313"/>
          </a:xfrm>
          <a:prstGeom prst="rect">
            <a:avLst/>
          </a:prstGeom>
          <a:noFill/>
          <a:ln/>
        </p:spPr>
        <p:txBody>
          <a:bodyPr wrap="none" rtlCol="0" anchor="t"/>
          <a:lstStyle/>
          <a:p>
            <a:pPr marL="0" indent="0" algn="r">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Handle Not Found</a:t>
            </a:r>
            <a:endParaRPr lang="en-US" sz="2598" dirty="0"/>
          </a:p>
        </p:txBody>
      </p:sp>
      <p:sp>
        <p:nvSpPr>
          <p:cNvPr id="22" name="Text 18"/>
          <p:cNvSpPr/>
          <p:nvPr/>
        </p:nvSpPr>
        <p:spPr>
          <a:xfrm>
            <a:off x="989648" y="6662023"/>
            <a:ext cx="4873943" cy="1266944"/>
          </a:xfrm>
          <a:prstGeom prst="rect">
            <a:avLst/>
          </a:prstGeom>
          <a:noFill/>
          <a:ln/>
        </p:spPr>
        <p:txBody>
          <a:bodyPr wrap="square" rtlCol="0" anchor="t"/>
          <a:lstStyle/>
          <a:p>
            <a:pPr marL="0" indent="0" algn="r">
              <a:lnSpc>
                <a:spcPts val="3325"/>
              </a:lnSpc>
              <a:buNone/>
            </a:pPr>
            <a:r>
              <a:rPr lang="en-US" sz="2078" kern="0" spc="-42" dirty="0">
                <a:solidFill>
                  <a:srgbClr val="E0D6DE"/>
                </a:solidFill>
                <a:latin typeface="Inter" pitchFamily="34" charset="0"/>
                <a:ea typeface="Inter" pitchFamily="34" charset="-122"/>
                <a:cs typeface="Inter" pitchFamily="34" charset="-120"/>
              </a:rPr>
              <a:t>If found is false, print a message indicating that the student with the given name was not found.</a:t>
            </a:r>
            <a:endParaRPr lang="en-US" sz="2078" dirty="0"/>
          </a:p>
        </p:txBody>
      </p:sp>
    </p:spTree>
    <p:extLst>
      <p:ext uri="{BB962C8B-B14F-4D97-AF65-F5344CB8AC3E}">
        <p14:creationId xmlns:p14="http://schemas.microsoft.com/office/powerpoint/2010/main" val="1168117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33172"/>
          </a:xfrm>
          <a:prstGeom prst="rect">
            <a:avLst/>
          </a:prstGeom>
        </p:spPr>
      </p:pic>
      <p:sp>
        <p:nvSpPr>
          <p:cNvPr id="6" name="Text 2"/>
          <p:cNvSpPr/>
          <p:nvPr/>
        </p:nvSpPr>
        <p:spPr>
          <a:xfrm>
            <a:off x="2974419" y="502563"/>
            <a:ext cx="6098381" cy="571143"/>
          </a:xfrm>
          <a:prstGeom prst="rect">
            <a:avLst/>
          </a:prstGeom>
          <a:noFill/>
          <a:ln/>
        </p:spPr>
        <p:txBody>
          <a:bodyPr wrap="none" rtlCol="0" anchor="t"/>
          <a:lstStyle/>
          <a:p>
            <a:pPr marL="0" indent="0">
              <a:lnSpc>
                <a:spcPts val="4497"/>
              </a:lnSpc>
              <a:buNone/>
            </a:pPr>
            <a:r>
              <a:rPr lang="en-US" sz="3598" b="1" kern="0" spc="-108" dirty="0">
                <a:solidFill>
                  <a:srgbClr val="A680FF"/>
                </a:solidFill>
                <a:latin typeface="p22-mackinac-pro" pitchFamily="34" charset="0"/>
                <a:ea typeface="p22-mackinac-pro" pitchFamily="34" charset="-122"/>
                <a:cs typeface="p22-mackinac-pro" pitchFamily="34" charset="-120"/>
              </a:rPr>
              <a:t>Displaying Club Descriptions</a:t>
            </a:r>
            <a:endParaRPr lang="en-US" sz="3598" dirty="0"/>
          </a:p>
        </p:txBody>
      </p:sp>
      <p:sp>
        <p:nvSpPr>
          <p:cNvPr id="7" name="Shape 3"/>
          <p:cNvSpPr/>
          <p:nvPr/>
        </p:nvSpPr>
        <p:spPr>
          <a:xfrm>
            <a:off x="7296864" y="1347788"/>
            <a:ext cx="36552" cy="6382822"/>
          </a:xfrm>
          <a:prstGeom prst="roundRect">
            <a:avLst>
              <a:gd name="adj" fmla="val 225011"/>
            </a:avLst>
          </a:prstGeom>
          <a:solidFill>
            <a:srgbClr val="47337F"/>
          </a:solidFill>
          <a:ln/>
        </p:spPr>
      </p:sp>
      <p:sp>
        <p:nvSpPr>
          <p:cNvPr id="8" name="Shape 4"/>
          <p:cNvSpPr/>
          <p:nvPr/>
        </p:nvSpPr>
        <p:spPr>
          <a:xfrm>
            <a:off x="6469916" y="1677769"/>
            <a:ext cx="639604" cy="36552"/>
          </a:xfrm>
          <a:prstGeom prst="roundRect">
            <a:avLst>
              <a:gd name="adj" fmla="val 225011"/>
            </a:avLst>
          </a:prstGeom>
          <a:solidFill>
            <a:srgbClr val="47337F"/>
          </a:solidFill>
          <a:ln/>
        </p:spPr>
      </p:sp>
      <p:sp>
        <p:nvSpPr>
          <p:cNvPr id="9" name="Shape 5"/>
          <p:cNvSpPr/>
          <p:nvPr/>
        </p:nvSpPr>
        <p:spPr>
          <a:xfrm>
            <a:off x="7109520" y="1490543"/>
            <a:ext cx="411123" cy="411123"/>
          </a:xfrm>
          <a:prstGeom prst="roundRect">
            <a:avLst>
              <a:gd name="adj" fmla="val 20005"/>
            </a:avLst>
          </a:prstGeom>
          <a:noFill/>
          <a:ln w="7620">
            <a:solidFill>
              <a:srgbClr val="47337F"/>
            </a:solidFill>
            <a:prstDash val="solid"/>
          </a:ln>
        </p:spPr>
      </p:sp>
      <p:sp>
        <p:nvSpPr>
          <p:cNvPr id="10" name="Text 6"/>
          <p:cNvSpPr/>
          <p:nvPr/>
        </p:nvSpPr>
        <p:spPr>
          <a:xfrm>
            <a:off x="7263467" y="1524714"/>
            <a:ext cx="103108" cy="342662"/>
          </a:xfrm>
          <a:prstGeom prst="rect">
            <a:avLst/>
          </a:prstGeom>
          <a:noFill/>
          <a:ln/>
        </p:spPr>
        <p:txBody>
          <a:bodyPr wrap="none" rtlCol="0" anchor="t"/>
          <a:lstStyle/>
          <a:p>
            <a:pPr marL="0" indent="0" algn="ctr">
              <a:lnSpc>
                <a:spcPts val="2698"/>
              </a:lnSpc>
              <a:buNone/>
            </a:pPr>
            <a:r>
              <a:rPr lang="en-US" sz="2159" b="1" kern="0" spc="-65" dirty="0">
                <a:solidFill>
                  <a:srgbClr val="E0D6DE"/>
                </a:solidFill>
                <a:latin typeface="p22-mackinac-pro" pitchFamily="34" charset="0"/>
                <a:ea typeface="p22-mackinac-pro" pitchFamily="34" charset="-122"/>
                <a:cs typeface="p22-mackinac-pro" pitchFamily="34" charset="-120"/>
              </a:rPr>
              <a:t>1</a:t>
            </a:r>
            <a:endParaRPr lang="en-US" sz="2159" dirty="0"/>
          </a:p>
        </p:txBody>
      </p:sp>
      <p:sp>
        <p:nvSpPr>
          <p:cNvPr id="11" name="Text 7"/>
          <p:cNvSpPr/>
          <p:nvPr/>
        </p:nvSpPr>
        <p:spPr>
          <a:xfrm>
            <a:off x="3707963" y="1530548"/>
            <a:ext cx="2601992" cy="285512"/>
          </a:xfrm>
          <a:prstGeom prst="rect">
            <a:avLst/>
          </a:prstGeom>
          <a:noFill/>
          <a:ln/>
        </p:spPr>
        <p:txBody>
          <a:bodyPr wrap="none" rtlCol="0" anchor="t"/>
          <a:lstStyle/>
          <a:p>
            <a:pPr marL="0" indent="0" algn="r">
              <a:lnSpc>
                <a:spcPts val="2249"/>
              </a:lnSpc>
              <a:buNone/>
            </a:pPr>
            <a:r>
              <a:rPr lang="en-US" sz="1799" b="1" kern="0" spc="-54" dirty="0">
                <a:solidFill>
                  <a:srgbClr val="E0D6DE"/>
                </a:solidFill>
                <a:latin typeface="p22-mackinac-pro" pitchFamily="34" charset="0"/>
                <a:ea typeface="p22-mackinac-pro" pitchFamily="34" charset="-122"/>
                <a:cs typeface="p22-mackinac-pro" pitchFamily="34" charset="-120"/>
              </a:rPr>
              <a:t>Gather Club Information</a:t>
            </a:r>
            <a:endParaRPr lang="en-US" sz="1799" dirty="0"/>
          </a:p>
        </p:txBody>
      </p:sp>
      <p:sp>
        <p:nvSpPr>
          <p:cNvPr id="12" name="Text 8"/>
          <p:cNvSpPr/>
          <p:nvPr/>
        </p:nvSpPr>
        <p:spPr>
          <a:xfrm>
            <a:off x="2974419" y="1925717"/>
            <a:ext cx="3335536" cy="2924175"/>
          </a:xfrm>
          <a:prstGeom prst="rect">
            <a:avLst/>
          </a:prstGeom>
          <a:noFill/>
          <a:ln/>
        </p:spPr>
        <p:txBody>
          <a:bodyPr wrap="square" rtlCol="0" anchor="t"/>
          <a:lstStyle/>
          <a:p>
            <a:pPr marL="0" indent="0" algn="r">
              <a:lnSpc>
                <a:spcPts val="2303"/>
              </a:lnSpc>
              <a:buNone/>
            </a:pPr>
            <a:r>
              <a:rPr lang="en-US" sz="1439" kern="0" spc="-29" dirty="0">
                <a:solidFill>
                  <a:srgbClr val="E0D6DE"/>
                </a:solidFill>
                <a:latin typeface="Inter" pitchFamily="34" charset="0"/>
                <a:ea typeface="Inter" pitchFamily="34" charset="-122"/>
                <a:cs typeface="Inter" pitchFamily="34" charset="-120"/>
              </a:rPr>
              <a:t>Create an empty map named clubmap. Open the file "daiictclubmanager.txt" in read mode. While the file has not reached the end, read a line and store it in the string variable clubname, read a line and store it in the string variable description, and read a line and store it in the string variable line. Add the key-value pair (clubname, description) to clubmap.</a:t>
            </a:r>
            <a:endParaRPr lang="en-US" sz="1439" dirty="0"/>
          </a:p>
        </p:txBody>
      </p:sp>
      <p:sp>
        <p:nvSpPr>
          <p:cNvPr id="13" name="Shape 9"/>
          <p:cNvSpPr/>
          <p:nvPr/>
        </p:nvSpPr>
        <p:spPr>
          <a:xfrm>
            <a:off x="7520642" y="2591574"/>
            <a:ext cx="639604" cy="36552"/>
          </a:xfrm>
          <a:prstGeom prst="roundRect">
            <a:avLst>
              <a:gd name="adj" fmla="val 225011"/>
            </a:avLst>
          </a:prstGeom>
          <a:solidFill>
            <a:srgbClr val="47337F"/>
          </a:solidFill>
          <a:ln/>
        </p:spPr>
      </p:sp>
      <p:sp>
        <p:nvSpPr>
          <p:cNvPr id="14" name="Shape 10"/>
          <p:cNvSpPr/>
          <p:nvPr/>
        </p:nvSpPr>
        <p:spPr>
          <a:xfrm>
            <a:off x="7109520" y="2404348"/>
            <a:ext cx="411123" cy="411123"/>
          </a:xfrm>
          <a:prstGeom prst="roundRect">
            <a:avLst>
              <a:gd name="adj" fmla="val 20005"/>
            </a:avLst>
          </a:prstGeom>
          <a:noFill/>
          <a:ln w="7620">
            <a:solidFill>
              <a:srgbClr val="47337F"/>
            </a:solidFill>
            <a:prstDash val="solid"/>
          </a:ln>
        </p:spPr>
      </p:sp>
      <p:sp>
        <p:nvSpPr>
          <p:cNvPr id="15" name="Text 11"/>
          <p:cNvSpPr/>
          <p:nvPr/>
        </p:nvSpPr>
        <p:spPr>
          <a:xfrm>
            <a:off x="7239417" y="2438519"/>
            <a:ext cx="151328" cy="342662"/>
          </a:xfrm>
          <a:prstGeom prst="rect">
            <a:avLst/>
          </a:prstGeom>
          <a:noFill/>
          <a:ln/>
        </p:spPr>
        <p:txBody>
          <a:bodyPr wrap="none" rtlCol="0" anchor="t"/>
          <a:lstStyle/>
          <a:p>
            <a:pPr marL="0" indent="0" algn="ctr">
              <a:lnSpc>
                <a:spcPts val="2698"/>
              </a:lnSpc>
              <a:buNone/>
            </a:pPr>
            <a:r>
              <a:rPr lang="en-US" sz="2159" b="1" kern="0" spc="-65" dirty="0">
                <a:solidFill>
                  <a:srgbClr val="E0D6DE"/>
                </a:solidFill>
                <a:latin typeface="p22-mackinac-pro" pitchFamily="34" charset="0"/>
                <a:ea typeface="p22-mackinac-pro" pitchFamily="34" charset="-122"/>
                <a:cs typeface="p22-mackinac-pro" pitchFamily="34" charset="-120"/>
              </a:rPr>
              <a:t>2</a:t>
            </a:r>
            <a:endParaRPr lang="en-US" sz="2159" dirty="0"/>
          </a:p>
        </p:txBody>
      </p:sp>
      <p:sp>
        <p:nvSpPr>
          <p:cNvPr id="16" name="Text 12"/>
          <p:cNvSpPr/>
          <p:nvPr/>
        </p:nvSpPr>
        <p:spPr>
          <a:xfrm>
            <a:off x="8320207" y="2444353"/>
            <a:ext cx="2284571" cy="285512"/>
          </a:xfrm>
          <a:prstGeom prst="rect">
            <a:avLst/>
          </a:prstGeom>
          <a:noFill/>
          <a:ln/>
        </p:spPr>
        <p:txBody>
          <a:bodyPr wrap="none" rtlCol="0" anchor="t"/>
          <a:lstStyle/>
          <a:p>
            <a:pPr marL="0" indent="0" algn="l">
              <a:lnSpc>
                <a:spcPts val="2249"/>
              </a:lnSpc>
              <a:buNone/>
            </a:pPr>
            <a:r>
              <a:rPr lang="en-US" sz="1799" b="1" kern="0" spc="-54" dirty="0">
                <a:solidFill>
                  <a:srgbClr val="E0D6DE"/>
                </a:solidFill>
                <a:latin typeface="p22-mackinac-pro" pitchFamily="34" charset="0"/>
                <a:ea typeface="p22-mackinac-pro" pitchFamily="34" charset="-122"/>
                <a:cs typeface="p22-mackinac-pro" pitchFamily="34" charset="-120"/>
              </a:rPr>
              <a:t>Get User Input</a:t>
            </a:r>
            <a:endParaRPr lang="en-US" sz="1799" dirty="0"/>
          </a:p>
        </p:txBody>
      </p:sp>
      <p:sp>
        <p:nvSpPr>
          <p:cNvPr id="17" name="Text 13"/>
          <p:cNvSpPr/>
          <p:nvPr/>
        </p:nvSpPr>
        <p:spPr>
          <a:xfrm>
            <a:off x="8320207" y="2839522"/>
            <a:ext cx="3335655" cy="1169670"/>
          </a:xfrm>
          <a:prstGeom prst="rect">
            <a:avLst/>
          </a:prstGeom>
          <a:noFill/>
          <a:ln/>
        </p:spPr>
        <p:txBody>
          <a:bodyPr wrap="square" rtlCol="0" anchor="t"/>
          <a:lstStyle/>
          <a:p>
            <a:pPr marL="0" indent="0" algn="l">
              <a:lnSpc>
                <a:spcPts val="2303"/>
              </a:lnSpc>
              <a:buNone/>
            </a:pPr>
            <a:r>
              <a:rPr lang="en-US" sz="1439" kern="0" spc="-29" dirty="0">
                <a:solidFill>
                  <a:srgbClr val="E0D6DE"/>
                </a:solidFill>
                <a:latin typeface="Inter" pitchFamily="34" charset="0"/>
                <a:ea typeface="Inter" pitchFamily="34" charset="-122"/>
                <a:cs typeface="Inter" pitchFamily="34" charset="-120"/>
              </a:rPr>
              <a:t>Print "Enter the name of the club to get its description: ". Take input from the user and store it in the string variable inputclubname.</a:t>
            </a:r>
            <a:endParaRPr lang="en-US" sz="1439" dirty="0"/>
          </a:p>
        </p:txBody>
      </p:sp>
      <p:sp>
        <p:nvSpPr>
          <p:cNvPr id="18" name="Shape 14"/>
          <p:cNvSpPr/>
          <p:nvPr/>
        </p:nvSpPr>
        <p:spPr>
          <a:xfrm>
            <a:off x="6469916" y="5545395"/>
            <a:ext cx="639604" cy="36552"/>
          </a:xfrm>
          <a:prstGeom prst="roundRect">
            <a:avLst>
              <a:gd name="adj" fmla="val 225011"/>
            </a:avLst>
          </a:prstGeom>
          <a:solidFill>
            <a:srgbClr val="47337F"/>
          </a:solidFill>
          <a:ln/>
        </p:spPr>
      </p:sp>
      <p:sp>
        <p:nvSpPr>
          <p:cNvPr id="19" name="Shape 15"/>
          <p:cNvSpPr/>
          <p:nvPr/>
        </p:nvSpPr>
        <p:spPr>
          <a:xfrm>
            <a:off x="7109520" y="5358170"/>
            <a:ext cx="411123" cy="411123"/>
          </a:xfrm>
          <a:prstGeom prst="roundRect">
            <a:avLst>
              <a:gd name="adj" fmla="val 20005"/>
            </a:avLst>
          </a:prstGeom>
          <a:noFill/>
          <a:ln w="7620">
            <a:solidFill>
              <a:srgbClr val="47337F"/>
            </a:solidFill>
            <a:prstDash val="solid"/>
          </a:ln>
        </p:spPr>
      </p:sp>
      <p:sp>
        <p:nvSpPr>
          <p:cNvPr id="20" name="Text 16"/>
          <p:cNvSpPr/>
          <p:nvPr/>
        </p:nvSpPr>
        <p:spPr>
          <a:xfrm>
            <a:off x="7237035" y="5392341"/>
            <a:ext cx="155972" cy="342662"/>
          </a:xfrm>
          <a:prstGeom prst="rect">
            <a:avLst/>
          </a:prstGeom>
          <a:noFill/>
          <a:ln/>
        </p:spPr>
        <p:txBody>
          <a:bodyPr wrap="none" rtlCol="0" anchor="t"/>
          <a:lstStyle/>
          <a:p>
            <a:pPr marL="0" indent="0" algn="ctr">
              <a:lnSpc>
                <a:spcPts val="2698"/>
              </a:lnSpc>
              <a:buNone/>
            </a:pPr>
            <a:r>
              <a:rPr lang="en-US" sz="2159" b="1" kern="0" spc="-65" dirty="0">
                <a:solidFill>
                  <a:srgbClr val="E0D6DE"/>
                </a:solidFill>
                <a:latin typeface="p22-mackinac-pro" pitchFamily="34" charset="0"/>
                <a:ea typeface="p22-mackinac-pro" pitchFamily="34" charset="-122"/>
                <a:cs typeface="p22-mackinac-pro" pitchFamily="34" charset="-120"/>
              </a:rPr>
              <a:t>3</a:t>
            </a:r>
            <a:endParaRPr lang="en-US" sz="2159" dirty="0"/>
          </a:p>
        </p:txBody>
      </p:sp>
      <p:sp>
        <p:nvSpPr>
          <p:cNvPr id="21" name="Text 17"/>
          <p:cNvSpPr/>
          <p:nvPr/>
        </p:nvSpPr>
        <p:spPr>
          <a:xfrm>
            <a:off x="3698915" y="5398175"/>
            <a:ext cx="2611041" cy="285512"/>
          </a:xfrm>
          <a:prstGeom prst="rect">
            <a:avLst/>
          </a:prstGeom>
          <a:noFill/>
          <a:ln/>
        </p:spPr>
        <p:txBody>
          <a:bodyPr wrap="none" rtlCol="0" anchor="t"/>
          <a:lstStyle/>
          <a:p>
            <a:pPr marL="0" indent="0" algn="r">
              <a:lnSpc>
                <a:spcPts val="2249"/>
              </a:lnSpc>
              <a:buNone/>
            </a:pPr>
            <a:r>
              <a:rPr lang="en-US" sz="1799" b="1" kern="0" spc="-54" dirty="0">
                <a:solidFill>
                  <a:srgbClr val="E0D6DE"/>
                </a:solidFill>
                <a:latin typeface="p22-mackinac-pro" pitchFamily="34" charset="0"/>
                <a:ea typeface="p22-mackinac-pro" pitchFamily="34" charset="-122"/>
                <a:cs typeface="p22-mackinac-pro" pitchFamily="34" charset="-120"/>
              </a:rPr>
              <a:t>Display Club Description</a:t>
            </a:r>
            <a:endParaRPr lang="en-US" sz="1799" dirty="0"/>
          </a:p>
        </p:txBody>
      </p:sp>
      <p:sp>
        <p:nvSpPr>
          <p:cNvPr id="22" name="Text 18"/>
          <p:cNvSpPr/>
          <p:nvPr/>
        </p:nvSpPr>
        <p:spPr>
          <a:xfrm>
            <a:off x="2974419" y="5793343"/>
            <a:ext cx="3335536" cy="1754505"/>
          </a:xfrm>
          <a:prstGeom prst="rect">
            <a:avLst/>
          </a:prstGeom>
          <a:noFill/>
          <a:ln/>
        </p:spPr>
        <p:txBody>
          <a:bodyPr wrap="square" rtlCol="0" anchor="t"/>
          <a:lstStyle/>
          <a:p>
            <a:pPr marL="0" indent="0" algn="r">
              <a:lnSpc>
                <a:spcPts val="2303"/>
              </a:lnSpc>
              <a:buNone/>
            </a:pPr>
            <a:r>
              <a:rPr lang="en-US" sz="1439" kern="0" spc="-29" dirty="0">
                <a:solidFill>
                  <a:srgbClr val="E0D6DE"/>
                </a:solidFill>
                <a:latin typeface="Inter" pitchFamily="34" charset="0"/>
                <a:ea typeface="Inter" pitchFamily="34" charset="-122"/>
                <a:cs typeface="Inter" pitchFamily="34" charset="-120"/>
              </a:rPr>
              <a:t>Search for inputclubname in clubmap. If inputclubname matches a key in clubmap, print "Club Description: " and print the value associated with the key. If inputclubname does not match any key in clubmap, print "Club not found."</a:t>
            </a:r>
            <a:endParaRPr lang="en-US" sz="1439"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57473"/>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357473"/>
          </a:xfrm>
          <a:prstGeom prst="rect">
            <a:avLst/>
          </a:prstGeom>
        </p:spPr>
      </p:pic>
      <p:sp>
        <p:nvSpPr>
          <p:cNvPr id="6"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A680FF"/>
                </a:solidFill>
                <a:latin typeface="p22-mackinac-pro" pitchFamily="34" charset="0"/>
                <a:ea typeface="p22-mackinac-pro" pitchFamily="34" charset="-122"/>
                <a:cs typeface="p22-mackinac-pro" pitchFamily="34" charset="-120"/>
              </a:rPr>
              <a:t>Display Club List</a:t>
            </a:r>
            <a:endParaRPr lang="en-US" sz="3062" dirty="0"/>
          </a:p>
        </p:txBody>
      </p:sp>
      <p:sp>
        <p:nvSpPr>
          <p:cNvPr id="7" name="Shape 3"/>
          <p:cNvSpPr/>
          <p:nvPr/>
        </p:nvSpPr>
        <p:spPr>
          <a:xfrm>
            <a:off x="7299722" y="1146929"/>
            <a:ext cx="31075" cy="6782872"/>
          </a:xfrm>
          <a:prstGeom prst="roundRect">
            <a:avLst>
              <a:gd name="adj" fmla="val 225238"/>
            </a:avLst>
          </a:prstGeom>
          <a:solidFill>
            <a:srgbClr val="47337F"/>
          </a:solidFill>
          <a:ln/>
        </p:spPr>
      </p:sp>
      <p:sp>
        <p:nvSpPr>
          <p:cNvPr id="8" name="Shape 4"/>
          <p:cNvSpPr/>
          <p:nvPr/>
        </p:nvSpPr>
        <p:spPr>
          <a:xfrm>
            <a:off x="6595884" y="1427738"/>
            <a:ext cx="544354" cy="31075"/>
          </a:xfrm>
          <a:prstGeom prst="roundRect">
            <a:avLst>
              <a:gd name="adj" fmla="val 225238"/>
            </a:avLst>
          </a:prstGeom>
          <a:solidFill>
            <a:srgbClr val="47337F"/>
          </a:solidFill>
          <a:ln/>
        </p:spPr>
      </p:sp>
      <p:sp>
        <p:nvSpPr>
          <p:cNvPr id="9" name="Shape 5"/>
          <p:cNvSpPr/>
          <p:nvPr/>
        </p:nvSpPr>
        <p:spPr>
          <a:xfrm>
            <a:off x="7140238" y="1268373"/>
            <a:ext cx="349925" cy="349925"/>
          </a:xfrm>
          <a:prstGeom prst="roundRect">
            <a:avLst>
              <a:gd name="adj" fmla="val 20002"/>
            </a:avLst>
          </a:prstGeom>
          <a:noFill/>
          <a:ln w="7620">
            <a:solidFill>
              <a:srgbClr val="47337F"/>
            </a:solidFill>
            <a:prstDash val="solid"/>
          </a:ln>
        </p:spPr>
      </p:sp>
      <p:sp>
        <p:nvSpPr>
          <p:cNvPr id="10" name="Text 6"/>
          <p:cNvSpPr/>
          <p:nvPr/>
        </p:nvSpPr>
        <p:spPr>
          <a:xfrm>
            <a:off x="7271325" y="1297424"/>
            <a:ext cx="87749" cy="291703"/>
          </a:xfrm>
          <a:prstGeom prst="rect">
            <a:avLst/>
          </a:prstGeom>
          <a:noFill/>
          <a:ln/>
        </p:spPr>
        <p:txBody>
          <a:bodyPr wrap="none" rtlCol="0" anchor="t"/>
          <a:lstStyle/>
          <a:p>
            <a:pPr marL="0" indent="0" algn="ctr">
              <a:lnSpc>
                <a:spcPts val="2296"/>
              </a:lnSpc>
              <a:buNone/>
            </a:pPr>
            <a:r>
              <a:rPr lang="en-US" sz="1837" b="1" kern="0" spc="-55" dirty="0">
                <a:solidFill>
                  <a:srgbClr val="E0D6DE"/>
                </a:solidFill>
                <a:latin typeface="p22-mackinac-pro" pitchFamily="34" charset="0"/>
                <a:ea typeface="p22-mackinac-pro" pitchFamily="34" charset="-122"/>
                <a:cs typeface="p22-mackinac-pro" pitchFamily="34" charset="-120"/>
              </a:rPr>
              <a:t>1</a:t>
            </a:r>
            <a:endParaRPr lang="en-US" sz="1837" dirty="0"/>
          </a:p>
        </p:txBody>
      </p:sp>
      <p:sp>
        <p:nvSpPr>
          <p:cNvPr id="11" name="Text 7"/>
          <p:cNvSpPr/>
          <p:nvPr/>
        </p:nvSpPr>
        <p:spPr>
          <a:xfrm>
            <a:off x="4515564" y="1302425"/>
            <a:ext cx="1944172" cy="243007"/>
          </a:xfrm>
          <a:prstGeom prst="rect">
            <a:avLst/>
          </a:prstGeom>
          <a:noFill/>
          <a:ln/>
        </p:spPr>
        <p:txBody>
          <a:bodyPr wrap="none" rtlCol="0" anchor="t"/>
          <a:lstStyle/>
          <a:p>
            <a:pPr marL="0" indent="0" algn="r">
              <a:lnSpc>
                <a:spcPts val="1914"/>
              </a:lnSpc>
              <a:buNone/>
            </a:pPr>
            <a:r>
              <a:rPr lang="en-US" sz="1531" b="1" kern="0" spc="-46" dirty="0">
                <a:solidFill>
                  <a:srgbClr val="E0D6DE"/>
                </a:solidFill>
                <a:latin typeface="p22-mackinac-pro" pitchFamily="34" charset="0"/>
                <a:ea typeface="p22-mackinac-pro" pitchFamily="34" charset="-122"/>
                <a:cs typeface="p22-mackinac-pro" pitchFamily="34" charset="-120"/>
              </a:rPr>
              <a:t>Open the File</a:t>
            </a:r>
            <a:endParaRPr lang="en-US" sz="1531" dirty="0"/>
          </a:p>
        </p:txBody>
      </p:sp>
      <p:sp>
        <p:nvSpPr>
          <p:cNvPr id="12" name="Text 8"/>
          <p:cNvSpPr/>
          <p:nvPr/>
        </p:nvSpPr>
        <p:spPr>
          <a:xfrm>
            <a:off x="3621167" y="1638657"/>
            <a:ext cx="2838569" cy="497443"/>
          </a:xfrm>
          <a:prstGeom prst="rect">
            <a:avLst/>
          </a:prstGeom>
          <a:noFill/>
          <a:ln/>
        </p:spPr>
        <p:txBody>
          <a:bodyPr wrap="square" rtlCol="0" anchor="t"/>
          <a:lstStyle/>
          <a:p>
            <a:pPr marL="0" indent="0" algn="r">
              <a:lnSpc>
                <a:spcPts val="1960"/>
              </a:lnSpc>
              <a:buNone/>
            </a:pPr>
            <a:r>
              <a:rPr lang="en-US" sz="1225" kern="0" spc="-24" dirty="0">
                <a:solidFill>
                  <a:srgbClr val="E0D6DE"/>
                </a:solidFill>
                <a:latin typeface="Inter" pitchFamily="34" charset="0"/>
                <a:ea typeface="Inter" pitchFamily="34" charset="-122"/>
                <a:cs typeface="Inter" pitchFamily="34" charset="-120"/>
              </a:rPr>
              <a:t>Open the file "daiictclubmanager.txt" in read mode.</a:t>
            </a:r>
            <a:endParaRPr lang="en-US" sz="1225" dirty="0"/>
          </a:p>
        </p:txBody>
      </p:sp>
      <p:sp>
        <p:nvSpPr>
          <p:cNvPr id="13" name="Shape 9"/>
          <p:cNvSpPr/>
          <p:nvPr/>
        </p:nvSpPr>
        <p:spPr>
          <a:xfrm>
            <a:off x="7490162" y="2205335"/>
            <a:ext cx="544354" cy="31075"/>
          </a:xfrm>
          <a:prstGeom prst="roundRect">
            <a:avLst>
              <a:gd name="adj" fmla="val 225238"/>
            </a:avLst>
          </a:prstGeom>
          <a:solidFill>
            <a:srgbClr val="47337F"/>
          </a:solidFill>
          <a:ln/>
        </p:spPr>
      </p:sp>
      <p:sp>
        <p:nvSpPr>
          <p:cNvPr id="14" name="Shape 10"/>
          <p:cNvSpPr/>
          <p:nvPr/>
        </p:nvSpPr>
        <p:spPr>
          <a:xfrm>
            <a:off x="7140238" y="2045970"/>
            <a:ext cx="349925" cy="349925"/>
          </a:xfrm>
          <a:prstGeom prst="roundRect">
            <a:avLst>
              <a:gd name="adj" fmla="val 20002"/>
            </a:avLst>
          </a:prstGeom>
          <a:noFill/>
          <a:ln w="7620">
            <a:solidFill>
              <a:srgbClr val="47337F"/>
            </a:solidFill>
            <a:prstDash val="solid"/>
          </a:ln>
        </p:spPr>
      </p:sp>
      <p:sp>
        <p:nvSpPr>
          <p:cNvPr id="15" name="Text 11"/>
          <p:cNvSpPr/>
          <p:nvPr/>
        </p:nvSpPr>
        <p:spPr>
          <a:xfrm>
            <a:off x="7250728" y="2075021"/>
            <a:ext cx="128826" cy="291703"/>
          </a:xfrm>
          <a:prstGeom prst="rect">
            <a:avLst/>
          </a:prstGeom>
          <a:noFill/>
          <a:ln/>
        </p:spPr>
        <p:txBody>
          <a:bodyPr wrap="none" rtlCol="0" anchor="t"/>
          <a:lstStyle/>
          <a:p>
            <a:pPr marL="0" indent="0" algn="ctr">
              <a:lnSpc>
                <a:spcPts val="2296"/>
              </a:lnSpc>
              <a:buNone/>
            </a:pPr>
            <a:r>
              <a:rPr lang="en-US" sz="1837" b="1" kern="0" spc="-55" dirty="0">
                <a:solidFill>
                  <a:srgbClr val="E0D6DE"/>
                </a:solidFill>
                <a:latin typeface="p22-mackinac-pro" pitchFamily="34" charset="0"/>
                <a:ea typeface="p22-mackinac-pro" pitchFamily="34" charset="-122"/>
                <a:cs typeface="p22-mackinac-pro" pitchFamily="34" charset="-120"/>
              </a:rPr>
              <a:t>2</a:t>
            </a:r>
            <a:endParaRPr lang="en-US" sz="1837" dirty="0"/>
          </a:p>
        </p:txBody>
      </p:sp>
      <p:sp>
        <p:nvSpPr>
          <p:cNvPr id="16" name="Text 12"/>
          <p:cNvSpPr/>
          <p:nvPr/>
        </p:nvSpPr>
        <p:spPr>
          <a:xfrm>
            <a:off x="8170664" y="2080022"/>
            <a:ext cx="1944172" cy="243007"/>
          </a:xfrm>
          <a:prstGeom prst="rect">
            <a:avLst/>
          </a:prstGeom>
          <a:noFill/>
          <a:ln/>
        </p:spPr>
        <p:txBody>
          <a:bodyPr wrap="none" rtlCol="0" anchor="t"/>
          <a:lstStyle/>
          <a:p>
            <a:pPr marL="0" indent="0" algn="l">
              <a:lnSpc>
                <a:spcPts val="1914"/>
              </a:lnSpc>
              <a:buNone/>
            </a:pPr>
            <a:r>
              <a:rPr lang="en-US" sz="1531" b="1" kern="0" spc="-46" dirty="0">
                <a:solidFill>
                  <a:srgbClr val="E0D6DE"/>
                </a:solidFill>
                <a:latin typeface="p22-mackinac-pro" pitchFamily="34" charset="0"/>
                <a:ea typeface="p22-mackinac-pro" pitchFamily="34" charset="-122"/>
                <a:cs typeface="p22-mackinac-pro" pitchFamily="34" charset="-120"/>
              </a:rPr>
              <a:t>Initialize Variables</a:t>
            </a:r>
            <a:endParaRPr lang="en-US" sz="1531" dirty="0"/>
          </a:p>
        </p:txBody>
      </p:sp>
      <p:sp>
        <p:nvSpPr>
          <p:cNvPr id="17" name="Text 13"/>
          <p:cNvSpPr/>
          <p:nvPr/>
        </p:nvSpPr>
        <p:spPr>
          <a:xfrm>
            <a:off x="8170664" y="2416254"/>
            <a:ext cx="2838569" cy="248722"/>
          </a:xfrm>
          <a:prstGeom prst="rect">
            <a:avLst/>
          </a:prstGeom>
          <a:noFill/>
          <a:ln/>
        </p:spPr>
        <p:txBody>
          <a:bodyPr wrap="none" rtlCol="0" anchor="t"/>
          <a:lstStyle/>
          <a:p>
            <a:pPr marL="0" indent="0" algn="l">
              <a:lnSpc>
                <a:spcPts val="1960"/>
              </a:lnSpc>
              <a:buNone/>
            </a:pPr>
            <a:r>
              <a:rPr lang="en-US" sz="1225" kern="0" spc="-24" dirty="0">
                <a:solidFill>
                  <a:srgbClr val="E0D6DE"/>
                </a:solidFill>
                <a:latin typeface="Inter" pitchFamily="34" charset="0"/>
                <a:ea typeface="Inter" pitchFamily="34" charset="-122"/>
                <a:cs typeface="Inter" pitchFamily="34" charset="-120"/>
              </a:rPr>
              <a:t>Set the integer variable i to 1.</a:t>
            </a:r>
            <a:endParaRPr lang="en-US" sz="1225" dirty="0"/>
          </a:p>
        </p:txBody>
      </p:sp>
      <p:sp>
        <p:nvSpPr>
          <p:cNvPr id="18" name="Shape 14"/>
          <p:cNvSpPr/>
          <p:nvPr/>
        </p:nvSpPr>
        <p:spPr>
          <a:xfrm>
            <a:off x="6595884" y="2905185"/>
            <a:ext cx="544354" cy="31075"/>
          </a:xfrm>
          <a:prstGeom prst="roundRect">
            <a:avLst>
              <a:gd name="adj" fmla="val 225238"/>
            </a:avLst>
          </a:prstGeom>
          <a:solidFill>
            <a:srgbClr val="47337F"/>
          </a:solidFill>
          <a:ln/>
        </p:spPr>
      </p:sp>
      <p:sp>
        <p:nvSpPr>
          <p:cNvPr id="19" name="Shape 15"/>
          <p:cNvSpPr/>
          <p:nvPr/>
        </p:nvSpPr>
        <p:spPr>
          <a:xfrm>
            <a:off x="7140238" y="2745819"/>
            <a:ext cx="349925" cy="349925"/>
          </a:xfrm>
          <a:prstGeom prst="roundRect">
            <a:avLst>
              <a:gd name="adj" fmla="val 20002"/>
            </a:avLst>
          </a:prstGeom>
          <a:noFill/>
          <a:ln w="7620">
            <a:solidFill>
              <a:srgbClr val="47337F"/>
            </a:solidFill>
            <a:prstDash val="solid"/>
          </a:ln>
        </p:spPr>
      </p:sp>
      <p:sp>
        <p:nvSpPr>
          <p:cNvPr id="20" name="Text 16"/>
          <p:cNvSpPr/>
          <p:nvPr/>
        </p:nvSpPr>
        <p:spPr>
          <a:xfrm>
            <a:off x="7248823" y="2774871"/>
            <a:ext cx="132755" cy="291703"/>
          </a:xfrm>
          <a:prstGeom prst="rect">
            <a:avLst/>
          </a:prstGeom>
          <a:noFill/>
          <a:ln/>
        </p:spPr>
        <p:txBody>
          <a:bodyPr wrap="none" rtlCol="0" anchor="t"/>
          <a:lstStyle/>
          <a:p>
            <a:pPr marL="0" indent="0" algn="ctr">
              <a:lnSpc>
                <a:spcPts val="2296"/>
              </a:lnSpc>
              <a:buNone/>
            </a:pPr>
            <a:r>
              <a:rPr lang="en-US" sz="1837" b="1" kern="0" spc="-55" dirty="0">
                <a:solidFill>
                  <a:srgbClr val="E0D6DE"/>
                </a:solidFill>
                <a:latin typeface="p22-mackinac-pro" pitchFamily="34" charset="0"/>
                <a:ea typeface="p22-mackinac-pro" pitchFamily="34" charset="-122"/>
                <a:cs typeface="p22-mackinac-pro" pitchFamily="34" charset="-120"/>
              </a:rPr>
              <a:t>3</a:t>
            </a:r>
            <a:endParaRPr lang="en-US" sz="1837" dirty="0"/>
          </a:p>
        </p:txBody>
      </p:sp>
      <p:sp>
        <p:nvSpPr>
          <p:cNvPr id="21" name="Text 17"/>
          <p:cNvSpPr/>
          <p:nvPr/>
        </p:nvSpPr>
        <p:spPr>
          <a:xfrm>
            <a:off x="3621167" y="2779871"/>
            <a:ext cx="2838569" cy="486013"/>
          </a:xfrm>
          <a:prstGeom prst="rect">
            <a:avLst/>
          </a:prstGeom>
          <a:noFill/>
          <a:ln/>
        </p:spPr>
        <p:txBody>
          <a:bodyPr wrap="square" rtlCol="0" anchor="t"/>
          <a:lstStyle/>
          <a:p>
            <a:pPr marL="0" indent="0" algn="r">
              <a:lnSpc>
                <a:spcPts val="1914"/>
              </a:lnSpc>
              <a:buNone/>
            </a:pPr>
            <a:r>
              <a:rPr lang="en-US" sz="1531" b="1" kern="0" spc="-46" dirty="0">
                <a:solidFill>
                  <a:srgbClr val="E0D6DE"/>
                </a:solidFill>
                <a:latin typeface="p22-mackinac-pro" pitchFamily="34" charset="0"/>
                <a:ea typeface="p22-mackinac-pro" pitchFamily="34" charset="-122"/>
                <a:cs typeface="p22-mackinac-pro" pitchFamily="34" charset="-120"/>
              </a:rPr>
              <a:t>Read and Print Club Information</a:t>
            </a:r>
            <a:endParaRPr lang="en-US" sz="1531" dirty="0"/>
          </a:p>
        </p:txBody>
      </p:sp>
      <p:sp>
        <p:nvSpPr>
          <p:cNvPr id="22" name="Text 18"/>
          <p:cNvSpPr/>
          <p:nvPr/>
        </p:nvSpPr>
        <p:spPr>
          <a:xfrm>
            <a:off x="3621167" y="3359110"/>
            <a:ext cx="2838569" cy="497443"/>
          </a:xfrm>
          <a:prstGeom prst="rect">
            <a:avLst/>
          </a:prstGeom>
          <a:noFill/>
          <a:ln/>
        </p:spPr>
        <p:txBody>
          <a:bodyPr wrap="square" rtlCol="0" anchor="t"/>
          <a:lstStyle/>
          <a:p>
            <a:pPr marL="0" indent="0" algn="r">
              <a:lnSpc>
                <a:spcPts val="1960"/>
              </a:lnSpc>
              <a:buNone/>
            </a:pPr>
            <a:r>
              <a:rPr lang="en-US" sz="1225" kern="0" spc="-24" dirty="0">
                <a:solidFill>
                  <a:srgbClr val="E0D6DE"/>
                </a:solidFill>
                <a:latin typeface="Inter" pitchFamily="34" charset="0"/>
                <a:ea typeface="Inter" pitchFamily="34" charset="-122"/>
                <a:cs typeface="Inter" pitchFamily="34" charset="-120"/>
              </a:rPr>
              <a:t>While the file has not reached the end and i is less than or equal to 19:</a:t>
            </a:r>
            <a:endParaRPr lang="en-US" sz="1225" dirty="0"/>
          </a:p>
        </p:txBody>
      </p:sp>
      <p:sp>
        <p:nvSpPr>
          <p:cNvPr id="23" name="Text 19"/>
          <p:cNvSpPr/>
          <p:nvPr/>
        </p:nvSpPr>
        <p:spPr>
          <a:xfrm>
            <a:off x="3869888" y="3949779"/>
            <a:ext cx="2589848"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0D6DE"/>
                </a:solidFill>
                <a:latin typeface="Inter" pitchFamily="34" charset="0"/>
                <a:ea typeface="Inter" pitchFamily="34" charset="-122"/>
                <a:cs typeface="Inter" pitchFamily="34" charset="-120"/>
              </a:rPr>
              <a:t>Read a line and store it in the string variable clubname.</a:t>
            </a:r>
            <a:endParaRPr lang="en-US" sz="1225" dirty="0"/>
          </a:p>
        </p:txBody>
      </p:sp>
      <p:sp>
        <p:nvSpPr>
          <p:cNvPr id="24" name="Text 20"/>
          <p:cNvSpPr/>
          <p:nvPr/>
        </p:nvSpPr>
        <p:spPr>
          <a:xfrm>
            <a:off x="3869888" y="4571524"/>
            <a:ext cx="2589848"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0D6DE"/>
                </a:solidFill>
                <a:latin typeface="Inter" pitchFamily="34" charset="0"/>
                <a:ea typeface="Inter" pitchFamily="34" charset="-122"/>
                <a:cs typeface="Inter" pitchFamily="34" charset="-120"/>
              </a:rPr>
              <a:t>Read a line and store it in the string variable description.</a:t>
            </a:r>
            <a:endParaRPr lang="en-US" sz="1225" dirty="0"/>
          </a:p>
        </p:txBody>
      </p:sp>
      <p:sp>
        <p:nvSpPr>
          <p:cNvPr id="25" name="Text 21"/>
          <p:cNvSpPr/>
          <p:nvPr/>
        </p:nvSpPr>
        <p:spPr>
          <a:xfrm>
            <a:off x="3869888" y="5193268"/>
            <a:ext cx="2589848"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0D6DE"/>
                </a:solidFill>
                <a:latin typeface="Inter" pitchFamily="34" charset="0"/>
                <a:ea typeface="Inter" pitchFamily="34" charset="-122"/>
                <a:cs typeface="Inter" pitchFamily="34" charset="-120"/>
              </a:rPr>
              <a:t>Read a line and store it in the string variable line.</a:t>
            </a:r>
            <a:endParaRPr lang="en-US" sz="1225" dirty="0"/>
          </a:p>
        </p:txBody>
      </p:sp>
      <p:sp>
        <p:nvSpPr>
          <p:cNvPr id="26" name="Text 22"/>
          <p:cNvSpPr/>
          <p:nvPr/>
        </p:nvSpPr>
        <p:spPr>
          <a:xfrm>
            <a:off x="3869888" y="5815013"/>
            <a:ext cx="2589848"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0D6DE"/>
                </a:solidFill>
                <a:latin typeface="Inter" pitchFamily="34" charset="0"/>
                <a:ea typeface="Inter" pitchFamily="34" charset="-122"/>
                <a:cs typeface="Inter" pitchFamily="34" charset="-120"/>
              </a:rPr>
              <a:t>Print i, clubname, and increment i by 1.</a:t>
            </a:r>
            <a:endParaRPr lang="en-US" sz="1225" dirty="0"/>
          </a:p>
        </p:txBody>
      </p:sp>
      <p:sp>
        <p:nvSpPr>
          <p:cNvPr id="27" name="Shape 23"/>
          <p:cNvSpPr/>
          <p:nvPr/>
        </p:nvSpPr>
        <p:spPr>
          <a:xfrm>
            <a:off x="7490162" y="4935795"/>
            <a:ext cx="544354" cy="31075"/>
          </a:xfrm>
          <a:prstGeom prst="roundRect">
            <a:avLst>
              <a:gd name="adj" fmla="val 225238"/>
            </a:avLst>
          </a:prstGeom>
          <a:solidFill>
            <a:srgbClr val="47337F"/>
          </a:solidFill>
          <a:ln/>
        </p:spPr>
      </p:sp>
      <p:sp>
        <p:nvSpPr>
          <p:cNvPr id="28" name="Shape 24"/>
          <p:cNvSpPr/>
          <p:nvPr/>
        </p:nvSpPr>
        <p:spPr>
          <a:xfrm>
            <a:off x="7140238" y="4776430"/>
            <a:ext cx="349925" cy="349925"/>
          </a:xfrm>
          <a:prstGeom prst="roundRect">
            <a:avLst>
              <a:gd name="adj" fmla="val 20002"/>
            </a:avLst>
          </a:prstGeom>
          <a:noFill/>
          <a:ln w="7620">
            <a:solidFill>
              <a:srgbClr val="47337F"/>
            </a:solidFill>
            <a:prstDash val="solid"/>
          </a:ln>
        </p:spPr>
      </p:sp>
      <p:sp>
        <p:nvSpPr>
          <p:cNvPr id="29" name="Text 25"/>
          <p:cNvSpPr/>
          <p:nvPr/>
        </p:nvSpPr>
        <p:spPr>
          <a:xfrm>
            <a:off x="7245132" y="4805482"/>
            <a:ext cx="140018" cy="291703"/>
          </a:xfrm>
          <a:prstGeom prst="rect">
            <a:avLst/>
          </a:prstGeom>
          <a:noFill/>
          <a:ln/>
        </p:spPr>
        <p:txBody>
          <a:bodyPr wrap="none" rtlCol="0" anchor="t"/>
          <a:lstStyle/>
          <a:p>
            <a:pPr marL="0" indent="0" algn="ctr">
              <a:lnSpc>
                <a:spcPts val="2296"/>
              </a:lnSpc>
              <a:buNone/>
            </a:pPr>
            <a:r>
              <a:rPr lang="en-US" sz="1837" b="1" kern="0" spc="-55" dirty="0">
                <a:solidFill>
                  <a:srgbClr val="E0D6DE"/>
                </a:solidFill>
                <a:latin typeface="p22-mackinac-pro" pitchFamily="34" charset="0"/>
                <a:ea typeface="p22-mackinac-pro" pitchFamily="34" charset="-122"/>
                <a:cs typeface="p22-mackinac-pro" pitchFamily="34" charset="-120"/>
              </a:rPr>
              <a:t>4</a:t>
            </a:r>
            <a:endParaRPr lang="en-US" sz="1837" dirty="0"/>
          </a:p>
        </p:txBody>
      </p:sp>
      <p:sp>
        <p:nvSpPr>
          <p:cNvPr id="30" name="Text 26"/>
          <p:cNvSpPr/>
          <p:nvPr/>
        </p:nvSpPr>
        <p:spPr>
          <a:xfrm>
            <a:off x="8170664" y="4810482"/>
            <a:ext cx="1944172" cy="243007"/>
          </a:xfrm>
          <a:prstGeom prst="rect">
            <a:avLst/>
          </a:prstGeom>
          <a:noFill/>
          <a:ln/>
        </p:spPr>
        <p:txBody>
          <a:bodyPr wrap="none" rtlCol="0" anchor="t"/>
          <a:lstStyle/>
          <a:p>
            <a:pPr marL="0" indent="0" algn="l">
              <a:lnSpc>
                <a:spcPts val="1914"/>
              </a:lnSpc>
              <a:buNone/>
            </a:pPr>
            <a:r>
              <a:rPr lang="en-US" sz="1531" b="1" kern="0" spc="-46" dirty="0">
                <a:solidFill>
                  <a:srgbClr val="E0D6DE"/>
                </a:solidFill>
                <a:latin typeface="p22-mackinac-pro" pitchFamily="34" charset="0"/>
                <a:ea typeface="p22-mackinac-pro" pitchFamily="34" charset="-122"/>
                <a:cs typeface="p22-mackinac-pro" pitchFamily="34" charset="-120"/>
              </a:rPr>
              <a:t>Close the File</a:t>
            </a:r>
            <a:endParaRPr lang="en-US" sz="1531" dirty="0"/>
          </a:p>
        </p:txBody>
      </p:sp>
      <p:sp>
        <p:nvSpPr>
          <p:cNvPr id="31" name="Text 27"/>
          <p:cNvSpPr/>
          <p:nvPr/>
        </p:nvSpPr>
        <p:spPr>
          <a:xfrm>
            <a:off x="8170664" y="5146715"/>
            <a:ext cx="2838569" cy="248722"/>
          </a:xfrm>
          <a:prstGeom prst="rect">
            <a:avLst/>
          </a:prstGeom>
          <a:noFill/>
          <a:ln/>
        </p:spPr>
        <p:txBody>
          <a:bodyPr wrap="none" rtlCol="0" anchor="t"/>
          <a:lstStyle/>
          <a:p>
            <a:pPr marL="0" indent="0" algn="l">
              <a:lnSpc>
                <a:spcPts val="1960"/>
              </a:lnSpc>
              <a:buNone/>
            </a:pPr>
            <a:r>
              <a:rPr lang="en-US" sz="1225" kern="0" spc="-24" dirty="0">
                <a:solidFill>
                  <a:srgbClr val="E0D6DE"/>
                </a:solidFill>
                <a:latin typeface="Inter" pitchFamily="34" charset="0"/>
                <a:ea typeface="Inter" pitchFamily="34" charset="-122"/>
                <a:cs typeface="Inter" pitchFamily="34" charset="-120"/>
              </a:rPr>
              <a:t>Close the file.</a:t>
            </a:r>
            <a:endParaRPr lang="en-US" sz="1225" dirty="0"/>
          </a:p>
        </p:txBody>
      </p:sp>
      <p:sp>
        <p:nvSpPr>
          <p:cNvPr id="32" name="Shape 28"/>
          <p:cNvSpPr/>
          <p:nvPr/>
        </p:nvSpPr>
        <p:spPr>
          <a:xfrm>
            <a:off x="6595884" y="6966406"/>
            <a:ext cx="544354" cy="31075"/>
          </a:xfrm>
          <a:prstGeom prst="roundRect">
            <a:avLst>
              <a:gd name="adj" fmla="val 225238"/>
            </a:avLst>
          </a:prstGeom>
          <a:solidFill>
            <a:srgbClr val="47337F"/>
          </a:solidFill>
          <a:ln/>
        </p:spPr>
      </p:sp>
      <p:sp>
        <p:nvSpPr>
          <p:cNvPr id="33" name="Shape 29"/>
          <p:cNvSpPr/>
          <p:nvPr/>
        </p:nvSpPr>
        <p:spPr>
          <a:xfrm>
            <a:off x="7140238" y="6807041"/>
            <a:ext cx="349925" cy="349925"/>
          </a:xfrm>
          <a:prstGeom prst="roundRect">
            <a:avLst>
              <a:gd name="adj" fmla="val 20002"/>
            </a:avLst>
          </a:prstGeom>
          <a:noFill/>
          <a:ln w="7620">
            <a:solidFill>
              <a:srgbClr val="47337F"/>
            </a:solidFill>
            <a:prstDash val="solid"/>
          </a:ln>
        </p:spPr>
      </p:sp>
      <p:sp>
        <p:nvSpPr>
          <p:cNvPr id="34" name="Text 30"/>
          <p:cNvSpPr/>
          <p:nvPr/>
        </p:nvSpPr>
        <p:spPr>
          <a:xfrm>
            <a:off x="7252037" y="6836093"/>
            <a:ext cx="126206" cy="291703"/>
          </a:xfrm>
          <a:prstGeom prst="rect">
            <a:avLst/>
          </a:prstGeom>
          <a:noFill/>
          <a:ln/>
        </p:spPr>
        <p:txBody>
          <a:bodyPr wrap="none" rtlCol="0" anchor="t"/>
          <a:lstStyle/>
          <a:p>
            <a:pPr marL="0" indent="0" algn="ctr">
              <a:lnSpc>
                <a:spcPts val="2296"/>
              </a:lnSpc>
              <a:buNone/>
            </a:pPr>
            <a:r>
              <a:rPr lang="en-US" sz="1837" b="1" kern="0" spc="-55" dirty="0">
                <a:solidFill>
                  <a:srgbClr val="E0D6DE"/>
                </a:solidFill>
                <a:latin typeface="p22-mackinac-pro" pitchFamily="34" charset="0"/>
                <a:ea typeface="p22-mackinac-pro" pitchFamily="34" charset="-122"/>
                <a:cs typeface="p22-mackinac-pro" pitchFamily="34" charset="-120"/>
              </a:rPr>
              <a:t>5</a:t>
            </a:r>
            <a:endParaRPr lang="en-US" sz="1837" dirty="0"/>
          </a:p>
        </p:txBody>
      </p:sp>
      <p:sp>
        <p:nvSpPr>
          <p:cNvPr id="35" name="Text 31"/>
          <p:cNvSpPr/>
          <p:nvPr/>
        </p:nvSpPr>
        <p:spPr>
          <a:xfrm>
            <a:off x="4515564" y="6841093"/>
            <a:ext cx="1944172" cy="243007"/>
          </a:xfrm>
          <a:prstGeom prst="rect">
            <a:avLst/>
          </a:prstGeom>
          <a:noFill/>
          <a:ln/>
        </p:spPr>
        <p:txBody>
          <a:bodyPr wrap="none" rtlCol="0" anchor="t"/>
          <a:lstStyle/>
          <a:p>
            <a:pPr marL="0" indent="0" algn="r">
              <a:lnSpc>
                <a:spcPts val="1914"/>
              </a:lnSpc>
              <a:buNone/>
            </a:pPr>
            <a:r>
              <a:rPr lang="en-US" sz="1531" b="1" kern="0" spc="-46" dirty="0">
                <a:solidFill>
                  <a:srgbClr val="E0D6DE"/>
                </a:solidFill>
                <a:latin typeface="p22-mackinac-pro" pitchFamily="34" charset="0"/>
                <a:ea typeface="p22-mackinac-pro" pitchFamily="34" charset="-122"/>
                <a:cs typeface="p22-mackinac-pro" pitchFamily="34" charset="-120"/>
              </a:rPr>
              <a:t>Return Club List</a:t>
            </a:r>
            <a:endParaRPr lang="en-US" sz="1531" dirty="0"/>
          </a:p>
        </p:txBody>
      </p:sp>
      <p:sp>
        <p:nvSpPr>
          <p:cNvPr id="36" name="Text 32"/>
          <p:cNvSpPr/>
          <p:nvPr/>
        </p:nvSpPr>
        <p:spPr>
          <a:xfrm>
            <a:off x="3621167" y="7177326"/>
            <a:ext cx="2838569" cy="248722"/>
          </a:xfrm>
          <a:prstGeom prst="rect">
            <a:avLst/>
          </a:prstGeom>
          <a:noFill/>
          <a:ln/>
        </p:spPr>
        <p:txBody>
          <a:bodyPr wrap="none" rtlCol="0" anchor="t"/>
          <a:lstStyle/>
          <a:p>
            <a:pPr marL="0" indent="0" algn="r">
              <a:lnSpc>
                <a:spcPts val="1960"/>
              </a:lnSpc>
              <a:buNone/>
            </a:pPr>
            <a:r>
              <a:rPr lang="en-US" sz="1225" kern="0" spc="-24" dirty="0">
                <a:solidFill>
                  <a:srgbClr val="E0D6DE"/>
                </a:solidFill>
                <a:latin typeface="Inter" pitchFamily="34" charset="0"/>
                <a:ea typeface="Inter" pitchFamily="34" charset="-122"/>
                <a:cs typeface="Inter" pitchFamily="34" charset="-120"/>
              </a:rPr>
              <a:t>Return the list of all the clubs in DAIICT.</a:t>
            </a:r>
            <a:endParaRPr lang="en-US" sz="1225"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989648" y="1917740"/>
            <a:ext cx="7671911" cy="824746"/>
          </a:xfrm>
          <a:prstGeom prst="rect">
            <a:avLst/>
          </a:prstGeom>
          <a:noFill/>
          <a:ln/>
        </p:spPr>
        <p:txBody>
          <a:bodyPr wrap="none" rtlCol="0" anchor="t"/>
          <a:lstStyle/>
          <a:p>
            <a:pPr marL="0" indent="0">
              <a:lnSpc>
                <a:spcPts val="6494"/>
              </a:lnSpc>
              <a:buNone/>
            </a:pPr>
            <a:r>
              <a:rPr lang="en-US" sz="5195" b="1" kern="0" spc="-156" dirty="0">
                <a:solidFill>
                  <a:srgbClr val="A680FF"/>
                </a:solidFill>
                <a:latin typeface="p22-mackinac-pro" pitchFamily="34" charset="0"/>
                <a:ea typeface="p22-mackinac-pro" pitchFamily="34" charset="-122"/>
                <a:cs typeface="p22-mackinac-pro" pitchFamily="34" charset="-120"/>
              </a:rPr>
              <a:t>Function clubusingcat(q)</a:t>
            </a:r>
            <a:endParaRPr lang="en-US" sz="5195" dirty="0"/>
          </a:p>
        </p:txBody>
      </p:sp>
      <p:pic>
        <p:nvPicPr>
          <p:cNvPr id="7" name="Image 2" descr="preencoded.png"/>
          <p:cNvPicPr>
            <a:picLocks noChangeAspect="1"/>
          </p:cNvPicPr>
          <p:nvPr/>
        </p:nvPicPr>
        <p:blipFill>
          <a:blip r:embed="rId5"/>
          <a:stretch>
            <a:fillRect/>
          </a:stretch>
        </p:blipFill>
        <p:spPr>
          <a:xfrm>
            <a:off x="989648" y="3138368"/>
            <a:ext cx="659725" cy="659725"/>
          </a:xfrm>
          <a:prstGeom prst="rect">
            <a:avLst/>
          </a:prstGeom>
        </p:spPr>
      </p:pic>
      <p:sp>
        <p:nvSpPr>
          <p:cNvPr id="8" name="Text 3"/>
          <p:cNvSpPr/>
          <p:nvPr/>
        </p:nvSpPr>
        <p:spPr>
          <a:xfrm>
            <a:off x="989648" y="4061936"/>
            <a:ext cx="2865834" cy="824627"/>
          </a:xfrm>
          <a:prstGeom prst="rect">
            <a:avLst/>
          </a:prstGeom>
          <a:noFill/>
          <a:ln/>
        </p:spPr>
        <p:txBody>
          <a:bodyPr wrap="squar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Science and Technology</a:t>
            </a:r>
            <a:endParaRPr lang="en-US" sz="2598" dirty="0"/>
          </a:p>
        </p:txBody>
      </p:sp>
      <p:sp>
        <p:nvSpPr>
          <p:cNvPr id="9" name="Text 4"/>
          <p:cNvSpPr/>
          <p:nvPr/>
        </p:nvSpPr>
        <p:spPr>
          <a:xfrm>
            <a:off x="989648" y="5044916"/>
            <a:ext cx="2865834" cy="1266944"/>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Clubs in this category are displayed when the user enters 'A'.</a:t>
            </a:r>
            <a:endParaRPr lang="en-US" sz="2078" dirty="0"/>
          </a:p>
        </p:txBody>
      </p:sp>
      <p:pic>
        <p:nvPicPr>
          <p:cNvPr id="10" name="Image 3" descr="preencoded.png"/>
          <p:cNvPicPr>
            <a:picLocks noChangeAspect="1"/>
          </p:cNvPicPr>
          <p:nvPr/>
        </p:nvPicPr>
        <p:blipFill>
          <a:blip r:embed="rId6"/>
          <a:stretch>
            <a:fillRect/>
          </a:stretch>
        </p:blipFill>
        <p:spPr>
          <a:xfrm>
            <a:off x="4251365" y="3138368"/>
            <a:ext cx="659725" cy="659725"/>
          </a:xfrm>
          <a:prstGeom prst="rect">
            <a:avLst/>
          </a:prstGeom>
        </p:spPr>
      </p:pic>
      <p:sp>
        <p:nvSpPr>
          <p:cNvPr id="11" name="Text 5"/>
          <p:cNvSpPr/>
          <p:nvPr/>
        </p:nvSpPr>
        <p:spPr>
          <a:xfrm>
            <a:off x="4251365" y="4061936"/>
            <a:ext cx="2865834"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Sports</a:t>
            </a:r>
            <a:endParaRPr lang="en-US" sz="2598" dirty="0"/>
          </a:p>
        </p:txBody>
      </p:sp>
      <p:sp>
        <p:nvSpPr>
          <p:cNvPr id="12" name="Text 6"/>
          <p:cNvSpPr/>
          <p:nvPr/>
        </p:nvSpPr>
        <p:spPr>
          <a:xfrm>
            <a:off x="4251365" y="4632603"/>
            <a:ext cx="2865834" cy="1266944"/>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Clubs in this category are displayed when the user enters 'B'.</a:t>
            </a:r>
            <a:endParaRPr lang="en-US" sz="2078" dirty="0"/>
          </a:p>
        </p:txBody>
      </p:sp>
      <p:pic>
        <p:nvPicPr>
          <p:cNvPr id="13" name="Image 4" descr="preencoded.png"/>
          <p:cNvPicPr>
            <a:picLocks noChangeAspect="1"/>
          </p:cNvPicPr>
          <p:nvPr/>
        </p:nvPicPr>
        <p:blipFill>
          <a:blip r:embed="rId7"/>
          <a:stretch>
            <a:fillRect/>
          </a:stretch>
        </p:blipFill>
        <p:spPr>
          <a:xfrm>
            <a:off x="7513082" y="3138368"/>
            <a:ext cx="659725" cy="659725"/>
          </a:xfrm>
          <a:prstGeom prst="rect">
            <a:avLst/>
          </a:prstGeom>
        </p:spPr>
      </p:pic>
      <p:sp>
        <p:nvSpPr>
          <p:cNvPr id="14" name="Text 7"/>
          <p:cNvSpPr/>
          <p:nvPr/>
        </p:nvSpPr>
        <p:spPr>
          <a:xfrm>
            <a:off x="7513082" y="4061936"/>
            <a:ext cx="2865834"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Art</a:t>
            </a:r>
            <a:endParaRPr lang="en-US" sz="2598" dirty="0"/>
          </a:p>
        </p:txBody>
      </p:sp>
      <p:sp>
        <p:nvSpPr>
          <p:cNvPr id="15" name="Text 8"/>
          <p:cNvSpPr/>
          <p:nvPr/>
        </p:nvSpPr>
        <p:spPr>
          <a:xfrm>
            <a:off x="7513082" y="4632603"/>
            <a:ext cx="2865834" cy="1266944"/>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Clubs in this category are displayed when the user enters 'C'.</a:t>
            </a:r>
            <a:endParaRPr lang="en-US" sz="2078" dirty="0"/>
          </a:p>
        </p:txBody>
      </p:sp>
      <p:pic>
        <p:nvPicPr>
          <p:cNvPr id="16" name="Image 5" descr="preencoded.png"/>
          <p:cNvPicPr>
            <a:picLocks noChangeAspect="1"/>
          </p:cNvPicPr>
          <p:nvPr/>
        </p:nvPicPr>
        <p:blipFill>
          <a:blip r:embed="rId8"/>
          <a:stretch>
            <a:fillRect/>
          </a:stretch>
        </p:blipFill>
        <p:spPr>
          <a:xfrm>
            <a:off x="10774799" y="3138368"/>
            <a:ext cx="659725" cy="659725"/>
          </a:xfrm>
          <a:prstGeom prst="rect">
            <a:avLst/>
          </a:prstGeom>
        </p:spPr>
      </p:pic>
      <p:sp>
        <p:nvSpPr>
          <p:cNvPr id="17" name="Text 9"/>
          <p:cNvSpPr/>
          <p:nvPr/>
        </p:nvSpPr>
        <p:spPr>
          <a:xfrm>
            <a:off x="10774799" y="4061936"/>
            <a:ext cx="2865953" cy="412313"/>
          </a:xfrm>
          <a:prstGeom prst="rect">
            <a:avLst/>
          </a:prstGeom>
          <a:noFill/>
          <a:ln/>
        </p:spPr>
        <p:txBody>
          <a:bodyPr wrap="none" rtlCol="0" anchor="t"/>
          <a:lstStyle/>
          <a:p>
            <a:pPr marL="0" indent="0" algn="l">
              <a:lnSpc>
                <a:spcPts val="3247"/>
              </a:lnSpc>
              <a:buNone/>
            </a:pPr>
            <a:r>
              <a:rPr lang="en-US" sz="2598" b="1" kern="0" spc="-78" dirty="0">
                <a:solidFill>
                  <a:srgbClr val="E0D6DE"/>
                </a:solidFill>
                <a:latin typeface="p22-mackinac-pro" pitchFamily="34" charset="0"/>
                <a:ea typeface="p22-mackinac-pro" pitchFamily="34" charset="-122"/>
                <a:cs typeface="p22-mackinac-pro" pitchFamily="34" charset="-120"/>
              </a:rPr>
              <a:t>Culture</a:t>
            </a:r>
            <a:endParaRPr lang="en-US" sz="2598" dirty="0"/>
          </a:p>
        </p:txBody>
      </p:sp>
      <p:sp>
        <p:nvSpPr>
          <p:cNvPr id="18" name="Text 10"/>
          <p:cNvSpPr/>
          <p:nvPr/>
        </p:nvSpPr>
        <p:spPr>
          <a:xfrm>
            <a:off x="10774799" y="4632603"/>
            <a:ext cx="2865953" cy="1266944"/>
          </a:xfrm>
          <a:prstGeom prst="rect">
            <a:avLst/>
          </a:prstGeom>
          <a:noFill/>
          <a:ln/>
        </p:spPr>
        <p:txBody>
          <a:bodyPr wrap="square" rtlCol="0" anchor="t"/>
          <a:lstStyle/>
          <a:p>
            <a:pPr marL="0" indent="0" algn="l">
              <a:lnSpc>
                <a:spcPts val="3325"/>
              </a:lnSpc>
              <a:buNone/>
            </a:pPr>
            <a:r>
              <a:rPr lang="en-US" sz="2078" kern="0" spc="-42" dirty="0">
                <a:solidFill>
                  <a:srgbClr val="E0D6DE"/>
                </a:solidFill>
                <a:latin typeface="Inter" pitchFamily="34" charset="0"/>
                <a:ea typeface="Inter" pitchFamily="34" charset="-122"/>
                <a:cs typeface="Inter" pitchFamily="34" charset="-120"/>
              </a:rPr>
              <a:t>Clubs in this category are displayed when the user enters 'D'.</a:t>
            </a:r>
            <a:endParaRPr lang="en-US" sz="2078" dirty="0"/>
          </a:p>
        </p:txBody>
      </p:sp>
    </p:spTree>
    <p:extLst>
      <p:ext uri="{BB962C8B-B14F-4D97-AF65-F5344CB8AC3E}">
        <p14:creationId xmlns:p14="http://schemas.microsoft.com/office/powerpoint/2010/main" val="1895572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3136702" y="484703"/>
            <a:ext cx="8356878" cy="1099423"/>
          </a:xfrm>
          <a:prstGeom prst="rect">
            <a:avLst/>
          </a:prstGeom>
          <a:noFill/>
          <a:ln/>
        </p:spPr>
        <p:txBody>
          <a:bodyPr wrap="square" rtlCol="0" anchor="t"/>
          <a:lstStyle/>
          <a:p>
            <a:pPr marL="0" indent="0">
              <a:lnSpc>
                <a:spcPts val="4329"/>
              </a:lnSpc>
              <a:buNone/>
            </a:pPr>
            <a:r>
              <a:rPr lang="en-US" sz="3463" b="1" kern="0" spc="-104" dirty="0">
                <a:solidFill>
                  <a:srgbClr val="A680FF"/>
                </a:solidFill>
                <a:latin typeface="p22-mackinac-pro" pitchFamily="34" charset="0"/>
                <a:ea typeface="p22-mackinac-pro" pitchFamily="34" charset="-122"/>
                <a:cs typeface="p22-mackinac-pro" pitchFamily="34" charset="-120"/>
              </a:rPr>
              <a:t>Get Faculty Mentor Information by Club Name, Faculty Name or ID</a:t>
            </a:r>
            <a:endParaRPr lang="en-US" sz="3463" dirty="0"/>
          </a:p>
        </p:txBody>
      </p:sp>
      <p:sp>
        <p:nvSpPr>
          <p:cNvPr id="7" name="Shape 3"/>
          <p:cNvSpPr/>
          <p:nvPr/>
        </p:nvSpPr>
        <p:spPr>
          <a:xfrm>
            <a:off x="7297579" y="1847969"/>
            <a:ext cx="35123" cy="5896928"/>
          </a:xfrm>
          <a:prstGeom prst="roundRect">
            <a:avLst>
              <a:gd name="adj" fmla="val 225410"/>
            </a:avLst>
          </a:prstGeom>
          <a:solidFill>
            <a:srgbClr val="47337F"/>
          </a:solidFill>
          <a:ln/>
        </p:spPr>
      </p:sp>
      <p:sp>
        <p:nvSpPr>
          <p:cNvPr id="8" name="Shape 4"/>
          <p:cNvSpPr/>
          <p:nvPr/>
        </p:nvSpPr>
        <p:spPr>
          <a:xfrm>
            <a:off x="6501527" y="2165687"/>
            <a:ext cx="615672" cy="35123"/>
          </a:xfrm>
          <a:prstGeom prst="roundRect">
            <a:avLst>
              <a:gd name="adj" fmla="val 225410"/>
            </a:avLst>
          </a:prstGeom>
          <a:solidFill>
            <a:srgbClr val="47337F"/>
          </a:solidFill>
          <a:ln/>
        </p:spPr>
      </p:sp>
      <p:sp>
        <p:nvSpPr>
          <p:cNvPr id="9" name="Shape 5"/>
          <p:cNvSpPr/>
          <p:nvPr/>
        </p:nvSpPr>
        <p:spPr>
          <a:xfrm>
            <a:off x="7117199" y="1985367"/>
            <a:ext cx="395764" cy="395764"/>
          </a:xfrm>
          <a:prstGeom prst="roundRect">
            <a:avLst>
              <a:gd name="adj" fmla="val 20005"/>
            </a:avLst>
          </a:prstGeom>
          <a:noFill/>
          <a:ln w="7620">
            <a:solidFill>
              <a:srgbClr val="47337F"/>
            </a:solidFill>
            <a:prstDash val="solid"/>
          </a:ln>
        </p:spPr>
      </p:sp>
      <p:sp>
        <p:nvSpPr>
          <p:cNvPr id="10" name="Text 6"/>
          <p:cNvSpPr/>
          <p:nvPr/>
        </p:nvSpPr>
        <p:spPr>
          <a:xfrm>
            <a:off x="7265432" y="2018228"/>
            <a:ext cx="99298" cy="329922"/>
          </a:xfrm>
          <a:prstGeom prst="rect">
            <a:avLst/>
          </a:prstGeom>
          <a:noFill/>
          <a:ln/>
        </p:spPr>
        <p:txBody>
          <a:bodyPr wrap="none" rtlCol="0" anchor="t"/>
          <a:lstStyle/>
          <a:p>
            <a:pPr marL="0" indent="0" algn="ctr">
              <a:lnSpc>
                <a:spcPts val="2597"/>
              </a:lnSpc>
              <a:buNone/>
            </a:pPr>
            <a:r>
              <a:rPr lang="en-US" sz="2078" b="1" kern="0" spc="-62" dirty="0">
                <a:solidFill>
                  <a:srgbClr val="E0D6DE"/>
                </a:solidFill>
                <a:latin typeface="p22-mackinac-pro" pitchFamily="34" charset="0"/>
                <a:ea typeface="p22-mackinac-pro" pitchFamily="34" charset="-122"/>
                <a:cs typeface="p22-mackinac-pro" pitchFamily="34" charset="-120"/>
              </a:rPr>
              <a:t>1</a:t>
            </a:r>
            <a:endParaRPr lang="en-US" sz="2078" dirty="0"/>
          </a:p>
        </p:txBody>
      </p:sp>
      <p:sp>
        <p:nvSpPr>
          <p:cNvPr id="11" name="Text 7"/>
          <p:cNvSpPr/>
          <p:nvPr/>
        </p:nvSpPr>
        <p:spPr>
          <a:xfrm>
            <a:off x="4148376" y="2023824"/>
            <a:ext cx="2199084" cy="274796"/>
          </a:xfrm>
          <a:prstGeom prst="rect">
            <a:avLst/>
          </a:prstGeom>
          <a:noFill/>
          <a:ln/>
        </p:spPr>
        <p:txBody>
          <a:bodyPr wrap="none" rtlCol="0" anchor="t"/>
          <a:lstStyle/>
          <a:p>
            <a:pPr marL="0" indent="0" algn="r">
              <a:lnSpc>
                <a:spcPts val="2165"/>
              </a:lnSpc>
              <a:buNone/>
            </a:pPr>
            <a:r>
              <a:rPr lang="en-US" sz="1732" b="1" kern="0" spc="-52" dirty="0">
                <a:solidFill>
                  <a:srgbClr val="E0D6DE"/>
                </a:solidFill>
                <a:latin typeface="p22-mackinac-pro" pitchFamily="34" charset="0"/>
                <a:ea typeface="p22-mackinac-pro" pitchFamily="34" charset="-122"/>
                <a:cs typeface="p22-mackinac-pro" pitchFamily="34" charset="-120"/>
              </a:rPr>
              <a:t>Create a Map</a:t>
            </a:r>
            <a:endParaRPr lang="en-US" sz="1732" dirty="0"/>
          </a:p>
        </p:txBody>
      </p:sp>
      <p:sp>
        <p:nvSpPr>
          <p:cNvPr id="12" name="Text 8"/>
          <p:cNvSpPr/>
          <p:nvPr/>
        </p:nvSpPr>
        <p:spPr>
          <a:xfrm>
            <a:off x="3136702" y="2404110"/>
            <a:ext cx="3210758" cy="562927"/>
          </a:xfrm>
          <a:prstGeom prst="rect">
            <a:avLst/>
          </a:prstGeom>
          <a:noFill/>
          <a:ln/>
        </p:spPr>
        <p:txBody>
          <a:bodyPr wrap="square" rtlCol="0" anchor="t"/>
          <a:lstStyle/>
          <a:p>
            <a:pPr marL="0" indent="0" algn="r">
              <a:lnSpc>
                <a:spcPts val="2217"/>
              </a:lnSpc>
              <a:buNone/>
            </a:pPr>
            <a:r>
              <a:rPr lang="en-US" sz="1385" kern="0" spc="-28" dirty="0">
                <a:solidFill>
                  <a:srgbClr val="E0D6DE"/>
                </a:solidFill>
                <a:latin typeface="Inter" pitchFamily="34" charset="0"/>
                <a:ea typeface="Inter" pitchFamily="34" charset="-122"/>
                <a:cs typeface="Inter" pitchFamily="34" charset="-120"/>
              </a:rPr>
              <a:t>Create an empty map named clubmap to store the faculty mentor information.</a:t>
            </a:r>
            <a:endParaRPr lang="en-US" sz="1385" dirty="0"/>
          </a:p>
        </p:txBody>
      </p:sp>
      <p:sp>
        <p:nvSpPr>
          <p:cNvPr id="13" name="Shape 9"/>
          <p:cNvSpPr/>
          <p:nvPr/>
        </p:nvSpPr>
        <p:spPr>
          <a:xfrm>
            <a:off x="7512963" y="3045202"/>
            <a:ext cx="615672" cy="35123"/>
          </a:xfrm>
          <a:prstGeom prst="roundRect">
            <a:avLst>
              <a:gd name="adj" fmla="val 225410"/>
            </a:avLst>
          </a:prstGeom>
          <a:solidFill>
            <a:srgbClr val="47337F"/>
          </a:solidFill>
          <a:ln/>
        </p:spPr>
      </p:sp>
      <p:sp>
        <p:nvSpPr>
          <p:cNvPr id="14" name="Shape 10"/>
          <p:cNvSpPr/>
          <p:nvPr/>
        </p:nvSpPr>
        <p:spPr>
          <a:xfrm>
            <a:off x="7117199" y="2864882"/>
            <a:ext cx="395764" cy="395764"/>
          </a:xfrm>
          <a:prstGeom prst="roundRect">
            <a:avLst>
              <a:gd name="adj" fmla="val 20005"/>
            </a:avLst>
          </a:prstGeom>
          <a:noFill/>
          <a:ln w="7620">
            <a:solidFill>
              <a:srgbClr val="47337F"/>
            </a:solidFill>
            <a:prstDash val="solid"/>
          </a:ln>
        </p:spPr>
      </p:sp>
      <p:sp>
        <p:nvSpPr>
          <p:cNvPr id="15" name="Text 11"/>
          <p:cNvSpPr/>
          <p:nvPr/>
        </p:nvSpPr>
        <p:spPr>
          <a:xfrm>
            <a:off x="7242215" y="2897743"/>
            <a:ext cx="145733" cy="329922"/>
          </a:xfrm>
          <a:prstGeom prst="rect">
            <a:avLst/>
          </a:prstGeom>
          <a:noFill/>
          <a:ln/>
        </p:spPr>
        <p:txBody>
          <a:bodyPr wrap="none" rtlCol="0" anchor="t"/>
          <a:lstStyle/>
          <a:p>
            <a:pPr marL="0" indent="0" algn="ctr">
              <a:lnSpc>
                <a:spcPts val="2597"/>
              </a:lnSpc>
              <a:buNone/>
            </a:pPr>
            <a:r>
              <a:rPr lang="en-US" sz="2078" b="1" kern="0" spc="-62" dirty="0">
                <a:solidFill>
                  <a:srgbClr val="E0D6DE"/>
                </a:solidFill>
                <a:latin typeface="p22-mackinac-pro" pitchFamily="34" charset="0"/>
                <a:ea typeface="p22-mackinac-pro" pitchFamily="34" charset="-122"/>
                <a:cs typeface="p22-mackinac-pro" pitchFamily="34" charset="-120"/>
              </a:rPr>
              <a:t>2</a:t>
            </a:r>
            <a:endParaRPr lang="en-US" sz="2078" dirty="0"/>
          </a:p>
        </p:txBody>
      </p:sp>
      <p:sp>
        <p:nvSpPr>
          <p:cNvPr id="16" name="Text 12"/>
          <p:cNvSpPr/>
          <p:nvPr/>
        </p:nvSpPr>
        <p:spPr>
          <a:xfrm>
            <a:off x="8282702" y="2903339"/>
            <a:ext cx="2199084" cy="274796"/>
          </a:xfrm>
          <a:prstGeom prst="rect">
            <a:avLst/>
          </a:prstGeom>
          <a:noFill/>
          <a:ln/>
        </p:spPr>
        <p:txBody>
          <a:bodyPr wrap="none" rtlCol="0" anchor="t"/>
          <a:lstStyle/>
          <a:p>
            <a:pPr marL="0" indent="0" algn="l">
              <a:lnSpc>
                <a:spcPts val="2165"/>
              </a:lnSpc>
              <a:buNone/>
            </a:pPr>
            <a:r>
              <a:rPr lang="en-US" sz="1732" b="1" kern="0" spc="-52" dirty="0">
                <a:solidFill>
                  <a:srgbClr val="E0D6DE"/>
                </a:solidFill>
                <a:latin typeface="p22-mackinac-pro" pitchFamily="34" charset="0"/>
                <a:ea typeface="p22-mackinac-pro" pitchFamily="34" charset="-122"/>
                <a:cs typeface="p22-mackinac-pro" pitchFamily="34" charset="-120"/>
              </a:rPr>
              <a:t>Read from File</a:t>
            </a:r>
            <a:endParaRPr lang="en-US" sz="1732" dirty="0"/>
          </a:p>
        </p:txBody>
      </p:sp>
      <p:sp>
        <p:nvSpPr>
          <p:cNvPr id="17" name="Text 13"/>
          <p:cNvSpPr/>
          <p:nvPr/>
        </p:nvSpPr>
        <p:spPr>
          <a:xfrm>
            <a:off x="8282702" y="3283625"/>
            <a:ext cx="3210878" cy="1688783"/>
          </a:xfrm>
          <a:prstGeom prst="rect">
            <a:avLst/>
          </a:prstGeom>
          <a:noFill/>
          <a:ln/>
        </p:spPr>
        <p:txBody>
          <a:bodyPr wrap="square" rtlCol="0" anchor="t"/>
          <a:lstStyle/>
          <a:p>
            <a:pPr marL="0" indent="0" algn="l">
              <a:lnSpc>
                <a:spcPts val="2217"/>
              </a:lnSpc>
              <a:buNone/>
            </a:pPr>
            <a:r>
              <a:rPr lang="en-US" sz="1385" kern="0" spc="-28" dirty="0">
                <a:solidFill>
                  <a:srgbClr val="E0D6DE"/>
                </a:solidFill>
                <a:latin typeface="Inter" pitchFamily="34" charset="0"/>
                <a:ea typeface="Inter" pitchFamily="34" charset="-122"/>
                <a:cs typeface="Inter" pitchFamily="34" charset="-120"/>
              </a:rPr>
              <a:t>Open the file "facultymentor.txt" in read mode and read the club name, faculty name, and ID from each line. Store the faculty name and ID in the string variable "info" and add the key-value pair (clubname, info) to the </a:t>
            </a:r>
            <a:r>
              <a:rPr lang="en-US" sz="1385" kern="0" spc="-28" dirty="0" err="1">
                <a:solidFill>
                  <a:srgbClr val="E0D6DE"/>
                </a:solidFill>
                <a:latin typeface="Inter" pitchFamily="34" charset="0"/>
                <a:ea typeface="Inter" pitchFamily="34" charset="-122"/>
                <a:cs typeface="Inter" pitchFamily="34" charset="-120"/>
              </a:rPr>
              <a:t>clubmap</a:t>
            </a:r>
            <a:r>
              <a:rPr lang="en-US" sz="1385" kern="0" spc="-28" dirty="0">
                <a:solidFill>
                  <a:srgbClr val="E0D6DE"/>
                </a:solidFill>
                <a:latin typeface="Inter" pitchFamily="34" charset="0"/>
                <a:ea typeface="Inter" pitchFamily="34" charset="-122"/>
                <a:cs typeface="Inter" pitchFamily="34" charset="-120"/>
              </a:rPr>
              <a:t>. </a:t>
            </a:r>
            <a:endParaRPr lang="en-US" sz="1385" dirty="0"/>
          </a:p>
        </p:txBody>
      </p:sp>
      <p:sp>
        <p:nvSpPr>
          <p:cNvPr id="18" name="Shape 14"/>
          <p:cNvSpPr/>
          <p:nvPr/>
        </p:nvSpPr>
        <p:spPr>
          <a:xfrm>
            <a:off x="6501527" y="4343460"/>
            <a:ext cx="615672" cy="35123"/>
          </a:xfrm>
          <a:prstGeom prst="roundRect">
            <a:avLst>
              <a:gd name="adj" fmla="val 225410"/>
            </a:avLst>
          </a:prstGeom>
          <a:solidFill>
            <a:srgbClr val="47337F"/>
          </a:solidFill>
          <a:ln/>
        </p:spPr>
      </p:sp>
      <p:sp>
        <p:nvSpPr>
          <p:cNvPr id="19" name="Shape 15"/>
          <p:cNvSpPr/>
          <p:nvPr/>
        </p:nvSpPr>
        <p:spPr>
          <a:xfrm>
            <a:off x="7117199" y="4163139"/>
            <a:ext cx="395764" cy="395764"/>
          </a:xfrm>
          <a:prstGeom prst="roundRect">
            <a:avLst>
              <a:gd name="adj" fmla="val 20005"/>
            </a:avLst>
          </a:prstGeom>
          <a:noFill/>
          <a:ln w="7620">
            <a:solidFill>
              <a:srgbClr val="47337F"/>
            </a:solidFill>
            <a:prstDash val="solid"/>
          </a:ln>
        </p:spPr>
      </p:sp>
      <p:sp>
        <p:nvSpPr>
          <p:cNvPr id="20" name="Text 16"/>
          <p:cNvSpPr/>
          <p:nvPr/>
        </p:nvSpPr>
        <p:spPr>
          <a:xfrm>
            <a:off x="7239953" y="4196001"/>
            <a:ext cx="150138" cy="329922"/>
          </a:xfrm>
          <a:prstGeom prst="rect">
            <a:avLst/>
          </a:prstGeom>
          <a:noFill/>
          <a:ln/>
        </p:spPr>
        <p:txBody>
          <a:bodyPr wrap="none" rtlCol="0" anchor="t"/>
          <a:lstStyle/>
          <a:p>
            <a:pPr marL="0" indent="0" algn="ctr">
              <a:lnSpc>
                <a:spcPts val="2597"/>
              </a:lnSpc>
              <a:buNone/>
            </a:pPr>
            <a:r>
              <a:rPr lang="en-US" sz="2078" b="1" kern="0" spc="-62" dirty="0">
                <a:solidFill>
                  <a:srgbClr val="E0D6DE"/>
                </a:solidFill>
                <a:latin typeface="p22-mackinac-pro" pitchFamily="34" charset="0"/>
                <a:ea typeface="p22-mackinac-pro" pitchFamily="34" charset="-122"/>
                <a:cs typeface="p22-mackinac-pro" pitchFamily="34" charset="-120"/>
              </a:rPr>
              <a:t>3</a:t>
            </a:r>
            <a:endParaRPr lang="en-US" sz="2078" dirty="0"/>
          </a:p>
        </p:txBody>
      </p:sp>
      <p:sp>
        <p:nvSpPr>
          <p:cNvPr id="21" name="Text 17"/>
          <p:cNvSpPr/>
          <p:nvPr/>
        </p:nvSpPr>
        <p:spPr>
          <a:xfrm>
            <a:off x="4148376" y="4201597"/>
            <a:ext cx="2199084" cy="274796"/>
          </a:xfrm>
          <a:prstGeom prst="rect">
            <a:avLst/>
          </a:prstGeom>
          <a:noFill/>
          <a:ln/>
        </p:spPr>
        <p:txBody>
          <a:bodyPr wrap="none" rtlCol="0" anchor="t"/>
          <a:lstStyle/>
          <a:p>
            <a:pPr marL="0" indent="0" algn="r">
              <a:lnSpc>
                <a:spcPts val="2165"/>
              </a:lnSpc>
              <a:buNone/>
            </a:pPr>
            <a:r>
              <a:rPr lang="en-US" sz="1732" b="1" kern="0" spc="-52" dirty="0">
                <a:solidFill>
                  <a:srgbClr val="E0D6DE"/>
                </a:solidFill>
                <a:latin typeface="p22-mackinac-pro" pitchFamily="34" charset="0"/>
                <a:ea typeface="p22-mackinac-pro" pitchFamily="34" charset="-122"/>
                <a:cs typeface="p22-mackinac-pro" pitchFamily="34" charset="-120"/>
              </a:rPr>
              <a:t>Get User Input</a:t>
            </a:r>
            <a:endParaRPr lang="en-US" sz="1732" dirty="0"/>
          </a:p>
        </p:txBody>
      </p:sp>
      <p:sp>
        <p:nvSpPr>
          <p:cNvPr id="22" name="Text 18"/>
          <p:cNvSpPr/>
          <p:nvPr/>
        </p:nvSpPr>
        <p:spPr>
          <a:xfrm>
            <a:off x="3136702" y="4581882"/>
            <a:ext cx="3210758" cy="1407319"/>
          </a:xfrm>
          <a:prstGeom prst="rect">
            <a:avLst/>
          </a:prstGeom>
          <a:noFill/>
          <a:ln/>
        </p:spPr>
        <p:txBody>
          <a:bodyPr wrap="square" rtlCol="0" anchor="t"/>
          <a:lstStyle/>
          <a:p>
            <a:pPr marL="0" indent="0" algn="r">
              <a:lnSpc>
                <a:spcPts val="2217"/>
              </a:lnSpc>
              <a:buNone/>
            </a:pPr>
            <a:r>
              <a:rPr lang="en-US" sz="1385" kern="0" spc="-28" dirty="0">
                <a:solidFill>
                  <a:srgbClr val="E0D6DE"/>
                </a:solidFill>
                <a:latin typeface="Inter" pitchFamily="34" charset="0"/>
                <a:ea typeface="Inter" pitchFamily="34" charset="-122"/>
                <a:cs typeface="Inter" pitchFamily="34" charset="-120"/>
              </a:rPr>
              <a:t>Print "ENTER CLUB NAME IN CAPITAL TO GET FACULTY MENTOR INFORMATION:" and take input from the user, storing it in the string variable "inputclubname".</a:t>
            </a:r>
            <a:endParaRPr lang="en-US" sz="1385" dirty="0"/>
          </a:p>
        </p:txBody>
      </p:sp>
      <p:sp>
        <p:nvSpPr>
          <p:cNvPr id="23" name="Shape 19"/>
          <p:cNvSpPr/>
          <p:nvPr/>
        </p:nvSpPr>
        <p:spPr>
          <a:xfrm>
            <a:off x="7512963" y="5641836"/>
            <a:ext cx="615672" cy="35123"/>
          </a:xfrm>
          <a:prstGeom prst="roundRect">
            <a:avLst>
              <a:gd name="adj" fmla="val 225410"/>
            </a:avLst>
          </a:prstGeom>
          <a:solidFill>
            <a:srgbClr val="47337F"/>
          </a:solidFill>
          <a:ln/>
        </p:spPr>
      </p:sp>
      <p:sp>
        <p:nvSpPr>
          <p:cNvPr id="24" name="Shape 20"/>
          <p:cNvSpPr/>
          <p:nvPr/>
        </p:nvSpPr>
        <p:spPr>
          <a:xfrm>
            <a:off x="7117199" y="5461516"/>
            <a:ext cx="395764" cy="395764"/>
          </a:xfrm>
          <a:prstGeom prst="roundRect">
            <a:avLst>
              <a:gd name="adj" fmla="val 20005"/>
            </a:avLst>
          </a:prstGeom>
          <a:noFill/>
          <a:ln w="7620">
            <a:solidFill>
              <a:srgbClr val="47337F"/>
            </a:solidFill>
            <a:prstDash val="solid"/>
          </a:ln>
        </p:spPr>
      </p:sp>
      <p:sp>
        <p:nvSpPr>
          <p:cNvPr id="25" name="Text 21"/>
          <p:cNvSpPr/>
          <p:nvPr/>
        </p:nvSpPr>
        <p:spPr>
          <a:xfrm>
            <a:off x="7235904" y="5494377"/>
            <a:ext cx="158353" cy="329922"/>
          </a:xfrm>
          <a:prstGeom prst="rect">
            <a:avLst/>
          </a:prstGeom>
          <a:noFill/>
          <a:ln/>
        </p:spPr>
        <p:txBody>
          <a:bodyPr wrap="none" rtlCol="0" anchor="t"/>
          <a:lstStyle/>
          <a:p>
            <a:pPr marL="0" indent="0" algn="ctr">
              <a:lnSpc>
                <a:spcPts val="2597"/>
              </a:lnSpc>
              <a:buNone/>
            </a:pPr>
            <a:r>
              <a:rPr lang="en-US" sz="2078" b="1" kern="0" spc="-62" dirty="0">
                <a:solidFill>
                  <a:srgbClr val="E0D6DE"/>
                </a:solidFill>
                <a:latin typeface="p22-mackinac-pro" pitchFamily="34" charset="0"/>
                <a:ea typeface="p22-mackinac-pro" pitchFamily="34" charset="-122"/>
                <a:cs typeface="p22-mackinac-pro" pitchFamily="34" charset="-120"/>
              </a:rPr>
              <a:t>4</a:t>
            </a:r>
            <a:endParaRPr lang="en-US" sz="2078" dirty="0"/>
          </a:p>
        </p:txBody>
      </p:sp>
      <p:sp>
        <p:nvSpPr>
          <p:cNvPr id="26" name="Text 22"/>
          <p:cNvSpPr/>
          <p:nvPr/>
        </p:nvSpPr>
        <p:spPr>
          <a:xfrm>
            <a:off x="8282702" y="5499973"/>
            <a:ext cx="2199084" cy="274796"/>
          </a:xfrm>
          <a:prstGeom prst="rect">
            <a:avLst/>
          </a:prstGeom>
          <a:noFill/>
          <a:ln/>
        </p:spPr>
        <p:txBody>
          <a:bodyPr wrap="none" rtlCol="0" anchor="t"/>
          <a:lstStyle/>
          <a:p>
            <a:pPr marL="0" indent="0" algn="l">
              <a:lnSpc>
                <a:spcPts val="2165"/>
              </a:lnSpc>
              <a:buNone/>
            </a:pPr>
            <a:r>
              <a:rPr lang="en-US" sz="1732" b="1" kern="0" spc="-52" dirty="0">
                <a:solidFill>
                  <a:srgbClr val="E0D6DE"/>
                </a:solidFill>
                <a:latin typeface="p22-mackinac-pro" pitchFamily="34" charset="0"/>
                <a:ea typeface="p22-mackinac-pro" pitchFamily="34" charset="-122"/>
                <a:cs typeface="p22-mackinac-pro" pitchFamily="34" charset="-120"/>
              </a:rPr>
              <a:t>Display Information</a:t>
            </a:r>
            <a:endParaRPr lang="en-US" sz="1732" dirty="0"/>
          </a:p>
        </p:txBody>
      </p:sp>
      <p:sp>
        <p:nvSpPr>
          <p:cNvPr id="27" name="Text 23"/>
          <p:cNvSpPr/>
          <p:nvPr/>
        </p:nvSpPr>
        <p:spPr>
          <a:xfrm>
            <a:off x="8282702" y="5880259"/>
            <a:ext cx="3210878" cy="1688783"/>
          </a:xfrm>
          <a:prstGeom prst="rect">
            <a:avLst/>
          </a:prstGeom>
          <a:noFill/>
          <a:ln/>
        </p:spPr>
        <p:txBody>
          <a:bodyPr wrap="square" rtlCol="0" anchor="t"/>
          <a:lstStyle/>
          <a:p>
            <a:pPr marL="0" indent="0" algn="l">
              <a:lnSpc>
                <a:spcPts val="2217"/>
              </a:lnSpc>
              <a:buNone/>
            </a:pPr>
            <a:r>
              <a:rPr lang="en-US" sz="1385" kern="0" spc="-28" dirty="0">
                <a:solidFill>
                  <a:srgbClr val="E0D6DE"/>
                </a:solidFill>
                <a:latin typeface="Inter" pitchFamily="34" charset="0"/>
                <a:ea typeface="Inter" pitchFamily="34" charset="-122"/>
                <a:cs typeface="Inter" pitchFamily="34" charset="-120"/>
              </a:rPr>
              <a:t>Search for "inputclubname" in the clubmap. If found, print "FACULTY INFORMATION IS AS FOLLOWS:" and the value associated with the key. If not found, print "CLUB NAME NOT FOUND IN DATABASE."</a:t>
            </a:r>
            <a:endParaRPr lang="en-US" sz="1385"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TotalTime>
  <Words>2081</Words>
  <Application>Microsoft Office PowerPoint</Application>
  <PresentationFormat>Custom</PresentationFormat>
  <Paragraphs>245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Berlin Sans FB Demi</vt:lpstr>
      <vt:lpstr>Engravers MT</vt:lpstr>
      <vt:lpstr>Inter</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Shambhavi Singh</cp:lastModifiedBy>
  <cp:revision>2</cp:revision>
  <dcterms:created xsi:type="dcterms:W3CDTF">2024-05-01T14:24:52Z</dcterms:created>
  <dcterms:modified xsi:type="dcterms:W3CDTF">2024-05-03T16:24:05Z</dcterms:modified>
</cp:coreProperties>
</file>